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96" r:id="rId2"/>
    <p:sldMasterId id="2147483904" r:id="rId3"/>
    <p:sldMasterId id="2147483916" r:id="rId4"/>
    <p:sldMasterId id="2147483928" r:id="rId5"/>
    <p:sldMasterId id="2147484050" r:id="rId6"/>
    <p:sldMasterId id="2147484074" r:id="rId7"/>
    <p:sldMasterId id="2147484086" r:id="rId8"/>
    <p:sldMasterId id="2147484098" r:id="rId9"/>
    <p:sldMasterId id="2147484152" r:id="rId10"/>
  </p:sldMasterIdLst>
  <p:sldIdLst>
    <p:sldId id="309" r:id="rId11"/>
    <p:sldId id="259" r:id="rId12"/>
    <p:sldId id="266" r:id="rId13"/>
    <p:sldId id="268" r:id="rId14"/>
    <p:sldId id="303" r:id="rId15"/>
    <p:sldId id="287" r:id="rId16"/>
    <p:sldId id="305" r:id="rId17"/>
    <p:sldId id="307" r:id="rId18"/>
    <p:sldId id="270" r:id="rId19"/>
    <p:sldId id="300" r:id="rId20"/>
    <p:sldId id="317" r:id="rId21"/>
    <p:sldId id="299" r:id="rId22"/>
    <p:sldId id="318" r:id="rId23"/>
    <p:sldId id="291" r:id="rId24"/>
    <p:sldId id="273" r:id="rId25"/>
    <p:sldId id="306" r:id="rId26"/>
    <p:sldId id="274" r:id="rId27"/>
    <p:sldId id="308" r:id="rId28"/>
    <p:sldId id="319" r:id="rId29"/>
    <p:sldId id="276" r:id="rId30"/>
    <p:sldId id="304" r:id="rId31"/>
    <p:sldId id="277" r:id="rId32"/>
    <p:sldId id="278" r:id="rId33"/>
    <p:sldId id="282" r:id="rId34"/>
    <p:sldId id="283" r:id="rId35"/>
    <p:sldId id="284" r:id="rId36"/>
    <p:sldId id="320" r:id="rId37"/>
    <p:sldId id="289" r:id="rId38"/>
    <p:sldId id="285" r:id="rId39"/>
    <p:sldId id="294" r:id="rId40"/>
    <p:sldId id="295" r:id="rId41"/>
    <p:sldId id="298" r:id="rId42"/>
    <p:sldId id="310" r:id="rId43"/>
    <p:sldId id="311" r:id="rId44"/>
    <p:sldId id="316" r:id="rId4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-84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6CF0C6-43B4-470B-A796-521001160CEF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00DC07-3BA7-4D80-BA0F-3FC737FA71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39E6-BC65-4244-8BA0-9940F93C6C35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7926-E442-45C5-99AF-9F7207D603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D955-1F8C-42FD-AEF3-CDCF059F5E1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FD1E-EB8D-4CFA-99AA-3C4AB9BFC8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27C1-E51E-43C3-B06F-1DC0F8170D4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3C47-F3A6-4A27-ABCD-38C55F1C8F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AE154-5465-429E-8C75-082A64DD5D7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C2AC4-1938-4463-AB61-FC7428B05E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50965-EB48-40BA-8D1D-A900F7EFF8FE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09DFC-BD90-44ED-A7F5-F4A0996120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DB753-E87A-4BCB-8845-60B613B7AA43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61123-781B-42B8-9CA0-DBD2948C88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06B88-9B71-43F2-B639-17A60758B6C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57F37-B20D-499A-8740-376E45E0BB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34072-920E-44BD-B92C-85A787AC9C8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CEF6E2-D3E2-44F5-9493-A4EB07C0F9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2CB8EA-6B33-4EC0-9ABC-4BBE774A89E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85018-9AA9-454C-98EA-6A5FC97999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948C3-50D7-4C3F-A7FE-CEA9A1E6FB82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A4DC7-B4FF-42E2-83CB-80F3987EA3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4970E-4E5D-431A-83BD-436B7A79CF2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18BD8-FB4E-46D6-9EA8-76DFB03DC6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BEF4-A895-432E-9AF8-6A10AEF53674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FC23-D403-46E2-B803-5DF6B61112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ذو زاوية واحدة مستديرة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0C2CB5-D7C9-415A-8C9B-0986284F728E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DA63F-7EDA-419A-8A4A-04955CB675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35AF3-7BFF-4FC4-B3B3-14AB1C6FA7D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6B18C-4EB3-4D64-8FEA-EDAFADC514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0EC89C-9D06-4898-B8A4-41A7C670105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A1DFB-8646-46F6-B5C6-00077B9871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C248-4885-43B4-A1D9-ADBF10AD0A1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5C46-F4A7-4CAD-BDD6-C0E8D70EFB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مستطيل مستدير الزوايا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6F94-D0C0-44AE-A50F-A87BDBE53568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12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3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D15533-E5BF-4C5E-8CF8-8DC1889D594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D93E-24B0-4741-8959-C1F9DAEAB907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9829-21C0-4C77-BE4F-0F7695EDF03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B12F-9EBA-4E2B-9526-217CBD0FFB92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ADE6-1B43-454B-8986-2929E1190C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E41F-04AA-4D6B-A0F1-66B04D121704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8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F456-4FA6-4E45-B082-D51991DD02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42FC-06A4-47EC-B9F0-60537D5B3663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35AC-16D7-400F-AAFF-CE6E89306F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B88B-786A-460E-A5BE-8B72EB63A5F0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F8F8-5D74-4FA7-BBD2-8521366510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مستطيل مستدير الزوايا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4BF5-ECCB-432B-8FD2-FF9EF25E8D78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996A-CC7F-4FD1-AF8E-346AA23158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EC0C-2D36-417E-A0D5-936F0FCAE534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D0B6-6900-4F8E-9C25-BD7E197544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0E14-5C7E-4DCC-9F7B-CB32F600C706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9E34-E969-4BBD-AA33-14C06C98FB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5DC6-2A36-46D9-85B0-C10431C5247C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0BE7-B6E3-4368-A949-55A0BA58FE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5F99-1613-43E3-87B8-2A43CA53DF37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73E6-F1A0-49AC-9F81-ED932E0A3F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5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918F-66E6-4A77-941D-ADE81D7AB1F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6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7BDD19-3408-4876-AF3C-2A6C099EB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801E-F4D9-4E73-B5D5-82E3568B269C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2644-9D90-4AD5-A24D-1810E4282E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عنصر نائب للتاريخ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B0E1-7AA1-4AFE-B20C-5205D9A396F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E8A798-F4FC-4DBD-B18C-6793F8A04C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339A-8A80-4A5E-B1FE-C3D5C86AB14C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901F-1782-46E9-B6D9-FAAC69EE05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شكل بيضاوي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شكل بيضاوي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8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F6E3-5722-492C-9519-3CF211A6053B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9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4B6B6B-8B30-4240-A8D6-701532DC97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4A10-6BBF-4BE5-AC5C-5A961DE1DFC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B7FC-FD51-4BCF-81ED-560148DD2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3A81-0C32-4D94-ABB4-BB47FB8D160A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9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8DA85B-978A-4C8E-B275-4CF3FB8A21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رقم الشريحة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2384B7-6B87-4121-A81C-918C2200B5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C255-E8A7-425D-96E7-5396039F245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8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D593-C24B-4E05-9BA2-460C4E659572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8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129660-C7CE-454D-AC36-247A8508E7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عنصر نائب لرقم الشريحة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560E-677E-4D32-B5DA-A98F33192B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عنصر نائب للتاريخ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A515-CC0E-4838-8B39-117701A56FC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8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BAAB-6083-4104-90A7-84DCD1AF9D6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07EB-F608-486F-B5E5-6388A92E71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رقم الشريحة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A953-72B5-4A94-ABC1-24275B2B86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عنصر نائب للتاريخ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1875-3EC3-4D3C-B562-FF08845D0CA2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1624E9-59C2-449D-9B31-FF5B6BDF447A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409A4-E747-42BC-B343-55EE9A4C7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71CE-4F27-4F91-BFC5-B1C01A5D41EB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74638-E98C-46C2-A698-F8661E5F46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F671-2CED-43C0-B767-6625FAA8B882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A0159C-EBBA-45DF-90C4-72A7F8A165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F62D29-7136-4D85-B702-6D436424C64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284571-888D-464D-8D33-7C47DCFB5D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ذييل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7DCFCF-2557-4C20-841C-20077090A7F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رقم الشريحة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9B810F-994D-4411-A3E5-EB58341CD4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4257-4C2D-467E-9BD8-8284BBE9E1DE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F516F9-F355-45F6-89F0-7C640E5B2E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C3C-5527-4189-8075-982128E671AE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2DD6C6-CC5E-4C6E-8B6F-FFFDA78E10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939E5D-8599-4E4A-B925-1CF6D7E5EA58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6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9BC68A-13B2-493E-ACA7-736D759A116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7" name="عنصر نائب للتذييل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29B2-9BA9-4026-A304-F6942D4FAC5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65DD39-4674-4D06-98C1-6E4D8CEA17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8452EA-3D0A-491C-A501-34D6CF787BD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0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32649D1-9E01-4762-8AB4-7038B537A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83D0-8B0D-4D0F-8876-5FC225B93F1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3B6A-16CB-4181-ABB5-52C025F7D2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A707-1F3E-4AD0-8EA4-D4F42C3942D1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A1DA-02B4-4E53-A0D5-584766BD13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23B0A-CDAF-4CF2-835F-EFF8FEF2D7C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00E3E-6DE6-4979-85AB-D5F74F7A5D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177478-225D-416F-AA1F-76A9F485A4C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A4ED3-223D-4E12-8526-5F266E62EA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84A9D-91A6-48CB-BAB2-D1B44AE7BB9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BF594-F3FE-4F46-9B4A-4D2689513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43696-F91A-436B-985E-B11C5742F66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2E6465-71D8-47F2-B86C-C612F43711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906B67-4515-47FF-909B-BDE9EB5A3C3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CB3E5-9F2F-434B-A0FE-33A98B627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545FC-5C49-4346-BBE1-518D5169299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367ED6-973C-4F1E-BE8E-3442171F73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AA5A83-5A38-4E90-A8D5-179B6731A272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8" name="عنصر نائب لرقم الشريحة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8D23F5-E86E-4335-857C-EF9F3B146F4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3D1BFB-1392-4D6A-BFE2-FA8A9246AD42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FBFB8-8940-4E54-8BB7-E070CD274C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ECE5C-B92C-41E6-9EE5-B0D6BADCD04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9A696-691D-4197-9DEE-6C298078A7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ذو زاوية واحدة مستديرة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DC624-CEE1-4F37-9F95-F483A361964C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7D8D4A-9096-4AA7-B0F8-BF1CB4FADC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1E0CC2-091A-435F-820B-767C5494B5A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1767A-4F5E-42CB-BC75-E52C2F2CFE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23F2B8-DEFE-4103-842B-DFAC1A1743F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6DEEB-374F-48D1-9C46-943937857F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7AB0-B6EF-4332-B521-AEFEA6FC800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7DFE-0613-41D3-A3AE-227D80E8B6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4577-A6CC-47C8-A6C9-EE1F640A632A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38FB-0881-4DB5-BF3A-E66C9EBB38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771E-E4F7-454E-9AB7-F1A20AA904D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EFD-CB53-419E-8ABC-3CBDAE8B3B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935E-91A3-453B-B4ED-5662438BEE6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12C8-2D9D-4A8B-B91C-644028719E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2FD9-0D24-4CB3-A5AE-AC216786F06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BEA9-C581-4A10-A51D-06BFA35533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87EF-93D7-4373-A566-9B321B88234D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1B47-F6DE-447E-B101-928890F3C6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9F51-E65C-4593-985F-0018BE8AE33B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9C11-431F-449D-BB04-541FDA57A3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690C-3C9E-45CC-9555-7D7ACE293C8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0DC1-7B13-4F0D-ADA9-3E9E36AA52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FE0D-A2D1-42A7-BF89-428B6DEAB79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4DB3-B3FD-4644-AFD0-6C84E0A2DD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D26B-3E71-46B9-9E0E-17A57C58E05C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F08A-2C32-4248-8E36-F16203800A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2E97-556C-4DFC-8A1E-8C0C347D2E6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22A2-E001-4DB0-8E78-E8A97E851C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2426-D4A9-4517-A789-78FC717ED1F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837F-0354-442F-9385-BD6635DE81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556A-AD6A-4804-B3EF-66C5B493055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64A4-8F54-4136-B227-ED14011274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A476-97B9-42AA-9FD0-607D290D4FD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AD55-E74A-4737-B77D-E6B9B65284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14C7-6FFA-4BE0-8BEF-7E456BDA3FC1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120D-8EB7-4F13-B345-4ECB40384E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rtlCol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8AF9-54DE-45DC-93A8-BA94DF90637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3EE0-FA60-4960-BAC9-6BB4A44059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B8CB-6DA2-4E67-A3D4-8362442A3FB7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F57732-1CE2-4715-8C30-BBC16743357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FBAC-E445-4229-B1B6-E516500B4981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E2CD-3349-4DD4-81F5-F88BDB83AE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A7CC-B9B8-4A33-B7B8-7FB76ED6C07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C25D-5312-4014-BA55-781D76A58D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39F9-C188-407E-94A2-BDB51D61F68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3347-6254-4162-9325-AEBFC3F8F2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A537-6DB4-4526-B63E-EF428E9E714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B84A-CA88-4D6F-B97E-E114E6A249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4F8-D765-4406-809B-90F53C7D104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5703-1032-4380-BEAA-26C0A5EEFA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CD036-9476-403A-BC64-474E0DB10CA3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E66B-37B0-4C51-9A95-D782942A30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5742-1A9A-4079-80A9-56E18C4F1E0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AE9F-3DA7-4ADB-9B01-4BD1D2B5AF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4CB4-82EE-452C-B4E2-F2E23A3C47C1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0674-D1DC-45EE-B8A4-1635A5DA22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D1B1-598E-4086-936F-3FC2C03544A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F78A-D8BC-4E9A-AB8D-6653C84BAF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مستطيل مستدير الزوايا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مستطيل مستدير الزوايا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مستطيل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C19F-6F6D-4FA1-8580-17D6F62A851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8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438C47-2071-4AD2-9FCC-304416804B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AE73-6C9B-499D-86CD-3E134B2D011E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14C5-2971-43F4-BFDB-F50562037B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F640-E30A-4B09-AA51-C8CEA67C89F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A36E-0657-4FF6-A59C-1D63EA31AB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5283-BCFB-423D-BE89-5351DF33347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6E58-536C-46E6-A3DC-9FE4A54528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50CF-8B7A-4428-BEA2-473B520D6B9D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7DB1-0F08-4E65-B524-50835880A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54EDC5-B530-4EC4-B373-B661BD3005B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70E166-5F74-4C6F-AE9B-4A7D305A31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971C-E139-410C-A775-29CD57E2F38F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6FF0-B5E9-43BE-A5CE-7C191B7005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238E-1D60-4184-89B7-F2CF926F9D3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3EF9-A743-4BF5-96FE-CF3D9F50D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DB51-012D-45AF-AEDA-5AA23DA3879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2C70-8D7D-4958-A9C6-A6287F2500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12B-B53B-40ED-8CDA-BD750C70B7D3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BFA3-C1C0-4486-AD72-59A4E7D486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9F44-2A42-4CFB-975E-5203D402E5D4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7C90-F40A-40AB-A3FD-6AA81176DD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BD55-8B2E-4F80-8B37-17F7E0CE8969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489-CD31-41AA-980C-CA18BE130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7D5DE4-96C2-4D32-9DAF-16E57D1D2C73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10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7E3B25C-EBC5-4623-B3B0-71288F50C7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11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مستطيل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شكل بيضاوي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شكل بيضاوي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شكل بيضاوي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22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ABA8-710A-46F2-B421-D14CEE67EAE7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23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D2C5-7DEF-4A6C-B42B-847423CF33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B62CD2-693D-4816-8C37-3FB839D9EC4C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0B10F7-8B20-42C2-84D1-744FF3B7B9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مستطيل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شكل بيضاوي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شكل بيضاوي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شكل بيضاوي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شكل بيضاوي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شكل بيضاوي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850E-E472-4442-ADD8-8410EF1F05A1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21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EAE5-9B53-4C47-BEC9-4B5E7241FE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C221-DF5F-49A7-BE3C-38805B627DE5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53AA-4CD9-406D-8C9A-D8EBDB9466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A9D4-C24B-48AA-9BDB-F7F2CFE10036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2EC0-4534-4C57-A065-01229CC3C5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984F7E-ECD0-4A31-A0A0-37FBCB024AB3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B49DD8-F30E-478E-840E-E3204AB7D2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D151-6B9F-49A6-8E99-07A2C4C25AC8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B41-71F3-4C5F-ADFA-97CBFACE3B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رابط مستقيم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2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1F8683-2F3F-4CD8-993F-386F3E87BADB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3" name="عنصر نائب لرقم الشريحة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9BDCE-0857-4EEB-8114-53528CDB81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عنصر نائب للتذييل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A35FC0-373D-4EF4-AD55-4F478EF18C67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13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3D64B-6660-4234-B2E1-09F0983564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492F-F432-41C8-978E-E25864CF04C0}" type="datetimeFigureOut">
              <a:rPr lang="ar-SA"/>
              <a:pPr>
                <a:defRPr/>
              </a:pPr>
              <a:t>09/06/33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BE5E-7A22-4248-A5B8-A9FC47A580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92124C-9C66-42AF-822C-53EB5CCDF9DB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F8F8FF-9FC4-44EF-AB68-EC2603350E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06" r:id="rId2"/>
    <p:sldLayoutId id="2147484518" r:id="rId3"/>
    <p:sldLayoutId id="2147484519" r:id="rId4"/>
    <p:sldLayoutId id="2147484520" r:id="rId5"/>
    <p:sldLayoutId id="2147484507" r:id="rId6"/>
    <p:sldLayoutId id="2147484521" r:id="rId7"/>
    <p:sldLayoutId id="2147484508" r:id="rId8"/>
    <p:sldLayoutId id="2147484522" r:id="rId9"/>
    <p:sldLayoutId id="2147484509" r:id="rId10"/>
    <p:sldLayoutId id="2147484523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1271" name="عنصر نائب للنص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09ABCCE-3E67-46CA-BD0B-C7DC9416DA29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5DFB4C-D4BB-4333-9695-B73BD5A14C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7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8C4194-A9D5-4C9F-9CA8-5F17D8A2A753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3792526-E63A-4468-BCB0-9FE2724C8B6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25" r:id="rId7"/>
    <p:sldLayoutId id="2147484526" r:id="rId8"/>
    <p:sldLayoutId id="2147484515" r:id="rId9"/>
    <p:sldLayoutId id="2147484516" r:id="rId10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560F83-3179-431B-9E62-48185DE902FA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F47337-381C-4BFD-A424-467F030DEE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4110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1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5123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095A76-1C60-43F6-A137-43108B976EA9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81B437-CD00-42F6-A131-417D4C132D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51" name="عنصر نائب للنص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C302B0-0A9E-4D51-B12D-9FBA3CADEAA3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AC7C1A-52D8-4B06-BB75-089DEA6BEC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2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717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D95537C-4DA0-4A32-A763-F0A35D79C1EC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C3D74F-31D8-4E9D-A526-E796825BCC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7177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19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819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038F6D4-8658-4152-B94F-F8BB10F89862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C4E3E14-4848-4B54-BD9A-3DB0E696206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Tahoma" pitchFamily="34" charset="0"/>
        </a:defRPr>
      </a:lvl9pPr>
      <a:extLst/>
    </p:titleStyle>
    <p:bodyStyle>
      <a:lvl1pPr marL="438150" indent="-319088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r" rtl="1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r" rtl="1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31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9232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A8EE4FE-DD81-40F9-9329-82090E775296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CBB8A6-D77D-4072-92D5-1F29A7CEC6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9pPr>
    </p:titleStyle>
    <p:bodyStyle>
      <a:lvl1pPr marL="365125" indent="-255588" algn="r" rtl="1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r" rtl="1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r" rtl="1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r" rtl="1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44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A3BC6C-914E-4FA4-A065-9FCB31DD2FF8}" type="datetimeFigureOut">
              <a:rPr lang="ar-SA"/>
              <a:pPr>
                <a:defRPr/>
              </a:pPr>
              <a:t>09/06/33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7B0982-6D8C-47AA-AC2D-87B97BF75B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alkhaldi558@gmail.com" TargetMode="Externa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صورة 3" descr="h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85875"/>
            <a:ext cx="72151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>
          <a:xfrm>
            <a:off x="2786063" y="285750"/>
            <a:ext cx="6096000" cy="809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dirty="0" smtClean="0">
                <a:solidFill>
                  <a:srgbClr val="FF0000"/>
                </a:solidFill>
                <a:cs typeface="Al-Hadith1" pitchFamily="2" charset="-78"/>
              </a:rPr>
              <a:t>أسئلة معينة على التخطيط الجيد ..</a:t>
            </a:r>
            <a:endParaRPr lang="en-US" sz="4000" dirty="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2830513"/>
          </a:xfrm>
        </p:spPr>
        <p:txBody>
          <a:bodyPr/>
          <a:lstStyle/>
          <a:p>
            <a:pPr eaLnBrk="1" hangingPunct="1"/>
            <a:r>
              <a:rPr lang="ar-SA" sz="3600" b="1" smtClean="0">
                <a:cs typeface="AL-Mohanad" pitchFamily="2" charset="-78"/>
              </a:rPr>
              <a:t>س. ما طبيعة ومدى المشروع ؟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س. ما خصائص المستهدفين ؟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س. ما حاجات المستهدفين ؟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س. كم أحتاج من الزمن ؟</a:t>
            </a:r>
          </a:p>
        </p:txBody>
      </p:sp>
      <p:pic>
        <p:nvPicPr>
          <p:cNvPr id="60420" name="صورة 3" descr="imagesCARL1P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3143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00"/>
                </a:solidFill>
                <a:cs typeface="AL-Mateen" pitchFamily="2" charset="-78"/>
              </a:rPr>
              <a:t>تمرين فردي .. عصف ذهني ”5“ دقائق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775" y="1814513"/>
            <a:ext cx="8153400" cy="900112"/>
          </a:xfrm>
        </p:spPr>
        <p:txBody>
          <a:bodyPr/>
          <a:lstStyle/>
          <a:p>
            <a:pPr eaLnBrk="1" hangingPunct="1"/>
            <a:r>
              <a:rPr lang="ar-SA" sz="4800" smtClean="0">
                <a:cs typeface="Al-Hadith1" pitchFamily="2" charset="-78"/>
              </a:rPr>
              <a:t> كيف تقنع الناس بمشروعك ؟</a:t>
            </a:r>
            <a:endParaRPr lang="ar-SA" sz="4800" smtClean="0"/>
          </a:p>
        </p:txBody>
      </p:sp>
      <p:pic>
        <p:nvPicPr>
          <p:cNvPr id="4" name="صورة 3" descr="imagesCAF0BZ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3429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smtClean="0">
                <a:cs typeface="Al-Hadith1" pitchFamily="2" charset="-78"/>
              </a:rPr>
              <a:t>كيف تقنع الناس بمشروعك :</a:t>
            </a:r>
            <a:endParaRPr lang="en-US" smtClean="0">
              <a:cs typeface="Al-Hadith1" pitchFamily="2" charset="-7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ar-SA" sz="3600" smtClean="0">
                <a:cs typeface="AL-Mateen" pitchFamily="2" charset="-78"/>
              </a:rPr>
              <a:t>أهدافه واضحة ومحددة .</a:t>
            </a:r>
          </a:p>
          <a:p>
            <a:pPr eaLnBrk="1" hangingPunct="1"/>
            <a:r>
              <a:rPr lang="ar-SA" sz="3600" smtClean="0">
                <a:cs typeface="AL-Mateen" pitchFamily="2" charset="-78"/>
              </a:rPr>
              <a:t>مسوغات المشروع .</a:t>
            </a:r>
          </a:p>
          <a:p>
            <a:pPr eaLnBrk="1" hangingPunct="1"/>
            <a:r>
              <a:rPr lang="ar-SA" sz="3600" smtClean="0">
                <a:cs typeface="AL-Mateen" pitchFamily="2" charset="-78"/>
              </a:rPr>
              <a:t>حسس الآخر بما تعيش فيه .</a:t>
            </a:r>
          </a:p>
          <a:p>
            <a:pPr eaLnBrk="1" hangingPunct="1"/>
            <a:r>
              <a:rPr lang="ar-SA" sz="3600" smtClean="0">
                <a:cs typeface="AL-Mateen" pitchFamily="2" charset="-78"/>
              </a:rPr>
              <a:t>احذر من كلمة سأفعل وأفعل .</a:t>
            </a:r>
          </a:p>
          <a:p>
            <a:pPr eaLnBrk="1" hangingPunct="1"/>
            <a:r>
              <a:rPr lang="ar-SA" sz="3600" smtClean="0">
                <a:cs typeface="AL-Mateen" pitchFamily="2" charset="-78"/>
              </a:rPr>
              <a:t>استخدم الأرقام .</a:t>
            </a:r>
          </a:p>
          <a:p>
            <a:pPr eaLnBrk="1" hangingPunct="1"/>
            <a:endParaRPr lang="en-US" sz="3600" smtClean="0">
              <a:cs typeface="AL-Mateen" pitchFamily="2" charset="-78"/>
            </a:endParaRPr>
          </a:p>
        </p:txBody>
      </p:sp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285750" y="2071688"/>
            <a:ext cx="4286250" cy="4429125"/>
            <a:chOff x="285720" y="2071678"/>
            <a:chExt cx="4286280" cy="4429156"/>
          </a:xfrm>
        </p:grpSpPr>
        <p:pic>
          <p:nvPicPr>
            <p:cNvPr id="128005" name="صورة 3" descr="imagesCA9QZR8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071678"/>
              <a:ext cx="4286280" cy="442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06" name="مربع نص 4"/>
            <p:cNvSpPr txBox="1">
              <a:spLocks noChangeArrowheads="1"/>
            </p:cNvSpPr>
            <p:nvPr/>
          </p:nvSpPr>
          <p:spPr bwMode="auto">
            <a:xfrm>
              <a:off x="571472" y="2214554"/>
              <a:ext cx="150019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/>
            </a:p>
            <a:p>
              <a:endParaRPr lang="ar-SA"/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00"/>
                </a:solidFill>
                <a:cs typeface="Al-Hadith1" pitchFamily="2" charset="-78"/>
              </a:rPr>
              <a:t>تقييم المشروع ..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072313" y="1600200"/>
            <a:ext cx="1693862" cy="1971675"/>
          </a:xfrm>
        </p:spPr>
        <p:txBody>
          <a:bodyPr/>
          <a:lstStyle/>
          <a:p>
            <a:pPr eaLnBrk="1" hangingPunct="1"/>
            <a:r>
              <a:rPr lang="ar-SA" sz="3200" smtClean="0">
                <a:cs typeface="AL-Mateen" pitchFamily="2" charset="-78"/>
              </a:rPr>
              <a:t>قبلي ..</a:t>
            </a:r>
          </a:p>
          <a:p>
            <a:pPr eaLnBrk="1" hangingPunct="1"/>
            <a:r>
              <a:rPr lang="ar-SA" sz="3200" smtClean="0">
                <a:cs typeface="AL-Mateen" pitchFamily="2" charset="-78"/>
              </a:rPr>
              <a:t>أثناء ..</a:t>
            </a:r>
          </a:p>
          <a:p>
            <a:pPr eaLnBrk="1" hangingPunct="1"/>
            <a:r>
              <a:rPr lang="ar-SA" sz="3200" smtClean="0">
                <a:cs typeface="AL-Mateen" pitchFamily="2" charset="-78"/>
              </a:rPr>
              <a:t>بعدي .</a:t>
            </a:r>
          </a:p>
        </p:txBody>
      </p:sp>
      <p:pic>
        <p:nvPicPr>
          <p:cNvPr id="4" name="صورة 3" descr="MB9001777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2500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142875" y="312738"/>
            <a:ext cx="4478338" cy="758825"/>
          </a:xfrm>
        </p:spPr>
        <p:txBody>
          <a:bodyPr/>
          <a:lstStyle/>
          <a:p>
            <a:pPr eaLnBrk="1" hangingPunct="1"/>
            <a:r>
              <a:rPr lang="ar-SA" sz="4000" smtClean="0">
                <a:solidFill>
                  <a:srgbClr val="FF0000"/>
                </a:solidFill>
                <a:cs typeface="Al-Mothnna" pitchFamily="2" charset="-78"/>
              </a:rPr>
              <a:t>لماذا نقيّم المشاريع :</a:t>
            </a:r>
            <a:endParaRPr lang="en-US" sz="4000" smtClean="0">
              <a:solidFill>
                <a:srgbClr val="FF0000"/>
              </a:solidFill>
              <a:cs typeface="Al-Mothnna" pitchFamily="2" charset="-7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ar-SA" sz="3200" b="1" smtClean="0">
                <a:cs typeface="AL-Mohanad Bold" pitchFamily="2" charset="-78"/>
              </a:rPr>
              <a:t>التحقق من الوصول للهدف .</a:t>
            </a:r>
          </a:p>
          <a:p>
            <a:pPr eaLnBrk="1" hangingPunct="1"/>
            <a:r>
              <a:rPr lang="ar-SA" sz="3200" b="1" smtClean="0">
                <a:cs typeface="AL-Mohanad Bold" pitchFamily="2" charset="-78"/>
              </a:rPr>
              <a:t>تطوير الإنتاج .</a:t>
            </a:r>
          </a:p>
          <a:p>
            <a:pPr eaLnBrk="1" hangingPunct="1"/>
            <a:r>
              <a:rPr lang="ar-SA" sz="3200" b="1" smtClean="0">
                <a:cs typeface="AL-Mohanad Bold" pitchFamily="2" charset="-78"/>
              </a:rPr>
              <a:t>الوقوف على نقاط القوة ونقاط الضعف .</a:t>
            </a:r>
          </a:p>
          <a:p>
            <a:pPr eaLnBrk="1" hangingPunct="1"/>
            <a:r>
              <a:rPr lang="ar-SA" sz="3200" b="1" smtClean="0">
                <a:cs typeface="AL-Mohanad Bold" pitchFamily="2" charset="-78"/>
              </a:rPr>
              <a:t>تحفيز العاملين .</a:t>
            </a:r>
          </a:p>
          <a:p>
            <a:pPr eaLnBrk="1" hangingPunct="1"/>
            <a:r>
              <a:rPr lang="ar-SA" sz="3200" b="1" smtClean="0">
                <a:cs typeface="AL-Mohanad Bold" pitchFamily="2" charset="-78"/>
              </a:rPr>
              <a:t>اكتشاف الطاقات .</a:t>
            </a:r>
          </a:p>
          <a:p>
            <a:pPr eaLnBrk="1" hangingPunct="1"/>
            <a:endParaRPr lang="en-US" sz="3200" smtClean="0">
              <a:cs typeface="AL-Mohanad Bold" pitchFamily="2" charset="-78"/>
            </a:endParaRPr>
          </a:p>
        </p:txBody>
      </p:sp>
      <p:pic>
        <p:nvPicPr>
          <p:cNvPr id="4" name="صورة 3" descr="imagesCA1CPVB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14688"/>
            <a:ext cx="27908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2643188" y="228600"/>
            <a:ext cx="6122987" cy="990600"/>
          </a:xfrm>
        </p:spPr>
        <p:txBody>
          <a:bodyPr/>
          <a:lstStyle/>
          <a:p>
            <a:pPr algn="r" eaLnBrk="1" hangingPunct="1"/>
            <a:r>
              <a:rPr lang="ar-SA" sz="3600" smtClean="0">
                <a:solidFill>
                  <a:srgbClr val="FF0000"/>
                </a:solidFill>
                <a:cs typeface="Al-Mothnna" pitchFamily="2" charset="-78"/>
              </a:rPr>
              <a:t>أسئلة مهمة عند تقييم المشاريع ..</a:t>
            </a:r>
            <a:endParaRPr lang="en-US" sz="3600" smtClean="0">
              <a:solidFill>
                <a:srgbClr val="FF0000"/>
              </a:solidFill>
              <a:cs typeface="Al-Mothnna" pitchFamily="2" charset="-7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ar-SA" b="1" smtClean="0">
                <a:cs typeface="AL-Mohanad Bold" pitchFamily="2" charset="-78"/>
              </a:rPr>
              <a:t>س. هل تحققت الأهداف الخدمية والإدارية 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س.هل تصل الخدمات المحددة للأشخاص المعنيين 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س.  هل هناك أشخاص محتاجون ولم تصلهم خدمات المشروع .</a:t>
            </a:r>
          </a:p>
        </p:txBody>
      </p:sp>
      <p:pic>
        <p:nvPicPr>
          <p:cNvPr id="4" name="صورة 3" descr="imagesCA0ZBM2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86125"/>
            <a:ext cx="24669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ar-SA" b="1" smtClean="0">
                <a:cs typeface="AL-Mohanad Bold" pitchFamily="2" charset="-78"/>
              </a:rPr>
              <a:t>س. هل لديك الاستعداد لمتابعة المشروع 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س. هل المستفيدون مقتنعون بالخدمات 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س. هل تدار العمليات الإدارية والتنظيمية بكفاءة جيدة .</a:t>
            </a:r>
            <a:endParaRPr lang="en-US" b="1" smtClean="0">
              <a:cs typeface="AL-Mohanad Bold" pitchFamily="2" charset="-78"/>
            </a:endParaRPr>
          </a:p>
          <a:p>
            <a:pPr eaLnBrk="1" hangingPunct="1"/>
            <a:endParaRPr lang="ar-SA" smtClean="0"/>
          </a:p>
        </p:txBody>
      </p:sp>
      <p:pic>
        <p:nvPicPr>
          <p:cNvPr id="4" name="صورة 3" descr="imagesCAW546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357563"/>
            <a:ext cx="321468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1171575" y="785813"/>
            <a:ext cx="2328863" cy="776287"/>
          </a:xfrm>
        </p:spPr>
        <p:txBody>
          <a:bodyPr/>
          <a:lstStyle/>
          <a:p>
            <a:pPr eaLnBrk="1" hangingPunct="1"/>
            <a:r>
              <a:rPr lang="ar-SA" sz="4000" smtClean="0">
                <a:solidFill>
                  <a:srgbClr val="FF0000"/>
                </a:solidFill>
                <a:cs typeface="Al-Hadith1" pitchFamily="2" charset="-78"/>
              </a:rPr>
              <a:t>تقييم الأثر</a:t>
            </a:r>
            <a:endParaRPr lang="en-US" sz="400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389437"/>
          </a:xfrm>
        </p:spPr>
        <p:txBody>
          <a:bodyPr/>
          <a:lstStyle/>
          <a:p>
            <a:pPr eaLnBrk="1" hangingPunct="1"/>
            <a:r>
              <a:rPr lang="ar-SA" sz="2800" b="1" smtClean="0">
                <a:cs typeface="AL-Mohanad Bold" pitchFamily="2" charset="-78"/>
              </a:rPr>
              <a:t>س. هل للخدمات آثار مفيدة على المستفيدين . 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س.هل للخدمات آثار جانبية عكسية على المستفيدين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س. هل يتأثر بعض متلقي الخدمة أكثر من غيرهم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س. هل تحسنت المشكلة أو تحسن الوضع الذي تستهدفه الخدمات 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cs typeface="AL-Mohanad Bold" pitchFamily="2" charset="-78"/>
            </a:endParaRPr>
          </a:p>
        </p:txBody>
      </p:sp>
      <p:pic>
        <p:nvPicPr>
          <p:cNvPr id="4" name="صورة 3" descr="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86188"/>
            <a:ext cx="2786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57313" y="285750"/>
            <a:ext cx="5900737" cy="1143000"/>
          </a:xfrm>
        </p:spPr>
        <p:txBody>
          <a:bodyPr/>
          <a:lstStyle/>
          <a:p>
            <a:pPr eaLnBrk="1" hangingPunct="1"/>
            <a:r>
              <a:rPr lang="ar-SA" sz="4800" smtClean="0">
                <a:solidFill>
                  <a:srgbClr val="FF0000"/>
                </a:solidFill>
                <a:cs typeface="Al-Mothnna" pitchFamily="2" charset="-78"/>
              </a:rPr>
              <a:t>المعايير والمؤشرات </a:t>
            </a:r>
          </a:p>
        </p:txBody>
      </p:sp>
      <p:pic>
        <p:nvPicPr>
          <p:cNvPr id="4" name="صورة 3" descr="imagesCAFACCQ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714500"/>
            <a:ext cx="5786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64" y="155448"/>
            <a:ext cx="5686436" cy="125272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SA" dirty="0" smtClean="0">
                <a:solidFill>
                  <a:schemeClr val="accent1">
                    <a:satMod val="150000"/>
                  </a:schemeClr>
                </a:solidFill>
                <a:cs typeface="Al-Hadith1" pitchFamily="2" charset="-78"/>
              </a:rPr>
              <a:t>استطلاع رأي .. ”5“ دقائق </a:t>
            </a:r>
            <a:endParaRPr lang="ar-SA" dirty="0">
              <a:solidFill>
                <a:schemeClr val="accent1">
                  <a:satMod val="150000"/>
                </a:schemeClr>
              </a:solidFill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082675"/>
          </a:xfrm>
        </p:spPr>
        <p:txBody>
          <a:bodyPr rtlCol="0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ar-SA" sz="5400" dirty="0" smtClean="0">
                <a:cs typeface="AL-Mohanad Bold" pitchFamily="2" charset="-78"/>
              </a:rPr>
              <a:t>في هذه الصورة أين المعيار وأين المؤشر ؟</a:t>
            </a:r>
            <a:endParaRPr lang="ar-SA" sz="5400" dirty="0">
              <a:cs typeface="AL-Mohanad Bold" pitchFamily="2" charset="-78"/>
            </a:endParaRPr>
          </a:p>
        </p:txBody>
      </p:sp>
      <p:pic>
        <p:nvPicPr>
          <p:cNvPr id="4" name="صورة 3" descr="imagesCAQE6KV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928938"/>
            <a:ext cx="5072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صورة 4" descr="8kzm4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5725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عنوان 4"/>
          <p:cNvSpPr>
            <a:spLocks noGrp="1"/>
          </p:cNvSpPr>
          <p:nvPr>
            <p:ph type="ctrTitle"/>
          </p:nvPr>
        </p:nvSpPr>
        <p:spPr>
          <a:xfrm>
            <a:off x="2071688" y="4500563"/>
            <a:ext cx="6240462" cy="1470025"/>
          </a:xfrm>
        </p:spPr>
        <p:txBody>
          <a:bodyPr/>
          <a:lstStyle/>
          <a:p>
            <a:pPr eaLnBrk="1" hangingPunct="1"/>
            <a:r>
              <a:rPr lang="ar-SA" sz="7200" cap="none" smtClean="0">
                <a:solidFill>
                  <a:srgbClr val="FF0000"/>
                </a:solidFill>
                <a:cs typeface="AL-Battar" pitchFamily="2" charset="-78"/>
              </a:rPr>
              <a:t>المعايير والمشرات</a:t>
            </a:r>
          </a:p>
        </p:txBody>
      </p:sp>
      <p:sp>
        <p:nvSpPr>
          <p:cNvPr id="53252" name="مربع نص 4"/>
          <p:cNvSpPr txBox="1">
            <a:spLocks noChangeArrowheads="1"/>
          </p:cNvSpPr>
          <p:nvPr/>
        </p:nvSpPr>
        <p:spPr bwMode="auto">
          <a:xfrm>
            <a:off x="2428875" y="6143625"/>
            <a:ext cx="642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>
                <a:solidFill>
                  <a:schemeClr val="bg1"/>
                </a:solidFill>
              </a:rPr>
              <a:t>أحمد محمد الخالدي –</a:t>
            </a:r>
            <a:r>
              <a:rPr lang="en-US" sz="2400" b="1">
                <a:solidFill>
                  <a:schemeClr val="bg1"/>
                </a:solidFill>
              </a:rPr>
              <a:t>alkhaldi558@gmail.com</a:t>
            </a:r>
            <a:endParaRPr lang="ar-SA" sz="2400" b="1">
              <a:solidFill>
                <a:schemeClr val="bg1"/>
              </a:solidFill>
            </a:endParaRPr>
          </a:p>
        </p:txBody>
      </p:sp>
      <p:sp>
        <p:nvSpPr>
          <p:cNvPr id="53253" name="مربع نص 5"/>
          <p:cNvSpPr txBox="1">
            <a:spLocks noChangeArrowheads="1"/>
          </p:cNvSpPr>
          <p:nvPr/>
        </p:nvSpPr>
        <p:spPr bwMode="auto">
          <a:xfrm>
            <a:off x="0" y="6215063"/>
            <a:ext cx="221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FF00"/>
                </a:solidFill>
              </a:rPr>
              <a:t>0505795943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>
          <a:xfrm>
            <a:off x="6929438" y="228600"/>
            <a:ext cx="1906587" cy="914400"/>
          </a:xfrm>
        </p:spPr>
        <p:txBody>
          <a:bodyPr/>
          <a:lstStyle/>
          <a:p>
            <a:pPr eaLnBrk="1" hangingPunct="1"/>
            <a:r>
              <a:rPr lang="ar-SA" sz="4400" smtClean="0">
                <a:solidFill>
                  <a:srgbClr val="FF0000"/>
                </a:solidFill>
                <a:cs typeface="Al-Hadith1" pitchFamily="2" charset="-78"/>
              </a:rPr>
              <a:t>المعايير :</a:t>
            </a:r>
            <a:endParaRPr lang="en-US" sz="440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1901825"/>
          </a:xfrm>
        </p:spPr>
        <p:txBody>
          <a:bodyPr/>
          <a:lstStyle/>
          <a:p>
            <a:pPr algn="just" eaLnBrk="1" hangingPunct="1"/>
            <a:r>
              <a:rPr lang="ar-SA" smtClean="0">
                <a:cs typeface="AL-Mohanad Bold" pitchFamily="2" charset="-78"/>
              </a:rPr>
              <a:t>هي عبارات تشير إلى الحد الأدنى من الكفايات والأنشطة المطلوب تحقيقها لغرض معين.</a:t>
            </a:r>
          </a:p>
          <a:p>
            <a:pPr algn="just" eaLnBrk="1" hangingPunct="1"/>
            <a:r>
              <a:rPr lang="ar-SA" smtClean="0">
                <a:cs typeface="AL-Mohanad Bold" pitchFamily="2" charset="-78"/>
              </a:rPr>
              <a:t> والواجب توافرها لدى الفرد/ المؤسسة، كي تلحق بالمستوى الأعلى، ولكي تؤدى وظيفتها في المجتمع.</a:t>
            </a:r>
          </a:p>
          <a:p>
            <a:pPr algn="just" eaLnBrk="1" hangingPunct="1"/>
            <a:endParaRPr lang="ar-SA" smtClean="0">
              <a:cs typeface="AL-Mohanad Bold" pitchFamily="2" charset="-78"/>
            </a:endParaRPr>
          </a:p>
          <a:p>
            <a:pPr algn="just" eaLnBrk="1" hangingPunct="1"/>
            <a:endParaRPr lang="ar-SA" smtClean="0">
              <a:cs typeface="AL-Mohanad Bold" pitchFamily="2" charset="-78"/>
            </a:endParaRPr>
          </a:p>
          <a:p>
            <a:pPr algn="just" eaLnBrk="1" hangingPunct="1"/>
            <a:endParaRPr lang="ar-SA" smtClean="0">
              <a:cs typeface="AL-Mohanad Bold" pitchFamily="2" charset="-78"/>
            </a:endParaRPr>
          </a:p>
          <a:p>
            <a:pPr algn="just" eaLnBrk="1" hangingPunct="1"/>
            <a:endParaRPr lang="ar-SA" smtClean="0">
              <a:cs typeface="AL-Mohanad Bold" pitchFamily="2" charset="-78"/>
            </a:endParaRPr>
          </a:p>
          <a:p>
            <a:pPr algn="just" eaLnBrk="1" hangingPunct="1"/>
            <a:endParaRPr lang="en-US" smtClean="0">
              <a:cs typeface="AL-Mohanad Bold" pitchFamily="2" charset="-78"/>
            </a:endParaRPr>
          </a:p>
        </p:txBody>
      </p:sp>
      <p:pic>
        <p:nvPicPr>
          <p:cNvPr id="4" name="صورة 3" descr="imagesCAM2FR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14688"/>
            <a:ext cx="2214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57188" y="5286375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>
                <a:cs typeface="AL-Mohanad Bold" pitchFamily="2" charset="-78"/>
              </a:rPr>
              <a:t>إذا المعيار هو : عبارة تصف الحد الأدنى من المعارف والأداءات المطلوب توافرها لدى الفرد أو المؤسسة لغرض معين.</a:t>
            </a:r>
          </a:p>
          <a:p>
            <a:endParaRPr lang="ar-SA" sz="280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142875" y="295275"/>
            <a:ext cx="2887663" cy="990600"/>
          </a:xfrm>
        </p:spPr>
        <p:txBody>
          <a:bodyPr/>
          <a:lstStyle/>
          <a:p>
            <a:pPr eaLnBrk="1" hangingPunct="1"/>
            <a:r>
              <a:rPr lang="ar-SA" smtClean="0">
                <a:cs typeface="Al-Hadith1" pitchFamily="2" charset="-78"/>
              </a:rPr>
              <a:t>أنواع المعايير</a:t>
            </a:r>
            <a:endParaRPr lang="en-US" smtClean="0">
              <a:cs typeface="Al-Hadith1" pitchFamily="2" charset="-7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ar-SA" b="1" smtClean="0">
                <a:cs typeface="AL-Mohanad Bold" pitchFamily="2" charset="-78"/>
              </a:rPr>
              <a:t>يمكن تقسيم المعايير إلى ثلاث أنواع رئيسة:</a:t>
            </a:r>
          </a:p>
          <a:p>
            <a:pPr eaLnBrk="1" hangingPunct="1"/>
            <a:r>
              <a:rPr lang="ar-SA" smtClean="0">
                <a:cs typeface="AL-Mohanad Bold" pitchFamily="2" charset="-78"/>
              </a:rPr>
              <a:t> </a:t>
            </a:r>
            <a:r>
              <a:rPr lang="ar-SA" b="1" smtClean="0">
                <a:cs typeface="AL-Mohanad Bold" pitchFamily="2" charset="-78"/>
              </a:rPr>
              <a:t>معايير خاصة بالبنية والموارد.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 معايير خاصة بالإجراءات .</a:t>
            </a:r>
          </a:p>
          <a:p>
            <a:pPr eaLnBrk="1" hangingPunct="1"/>
            <a:r>
              <a:rPr lang="ar-SA" b="1" smtClean="0">
                <a:cs typeface="AL-Mohanad Bold" pitchFamily="2" charset="-78"/>
              </a:rPr>
              <a:t> معايير خاصة بالمردود أو المخرجات.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AL-Mohanad Bold" pitchFamily="2" charset="-78"/>
            </a:endParaRPr>
          </a:p>
        </p:txBody>
      </p:sp>
      <p:pic>
        <p:nvPicPr>
          <p:cNvPr id="4" name="صورة 3" descr="imagesCAX5BLF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3143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5643570" y="214290"/>
            <a:ext cx="3381372" cy="1000112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400" dirty="0" smtClean="0">
                <a:solidFill>
                  <a:schemeClr val="accent1">
                    <a:satMod val="150000"/>
                  </a:schemeClr>
                </a:solidFill>
                <a:cs typeface="Al-Hadith1" pitchFamily="2" charset="-78"/>
              </a:rPr>
              <a:t>محتوى المعايير :</a:t>
            </a:r>
            <a:endParaRPr lang="en-US" sz="4400" dirty="0" smtClean="0">
              <a:solidFill>
                <a:schemeClr val="accent1">
                  <a:satMod val="150000"/>
                </a:schemeClr>
              </a:solidFill>
              <a:cs typeface="Al-Hadith1" pitchFamily="2" charset="-7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00088" y="1571625"/>
            <a:ext cx="8086725" cy="4625975"/>
          </a:xfrm>
        </p:spPr>
        <p:txBody>
          <a:bodyPr/>
          <a:lstStyle/>
          <a:p>
            <a:pPr eaLnBrk="1" hangingPunct="1"/>
            <a:r>
              <a:rPr lang="ar-SA" sz="3600" b="1" smtClean="0">
                <a:cs typeface="AL-Mohanad" pitchFamily="2" charset="-78"/>
              </a:rPr>
              <a:t>الحاجة إلى متطلبات المستهدفين بالخدمة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القيم الأخلاقية ، العدالة الاجتماعية والمساواة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أهداف المشروع المحددة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المعايير المتخصصة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المتطلبات الرسمية .</a:t>
            </a:r>
          </a:p>
          <a:p>
            <a:pPr eaLnBrk="1" hangingPunct="1"/>
            <a:endParaRPr lang="en-US" sz="3600" b="1" smtClean="0">
              <a:cs typeface="AL-Mohanad" pitchFamily="2" charset="-78"/>
            </a:endParaRPr>
          </a:p>
        </p:txBody>
      </p:sp>
      <p:pic>
        <p:nvPicPr>
          <p:cNvPr id="4" name="صورة 3" descr="imagesCA1JV8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0"/>
            <a:ext cx="253365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1774825"/>
            <a:ext cx="8229600" cy="4625975"/>
          </a:xfrm>
        </p:spPr>
        <p:txBody>
          <a:bodyPr/>
          <a:lstStyle/>
          <a:p>
            <a:pPr eaLnBrk="1" hangingPunct="1"/>
            <a:r>
              <a:rPr lang="ar-SA" sz="3600" b="1" smtClean="0">
                <a:cs typeface="AL-Mohanad" pitchFamily="2" charset="-78"/>
              </a:rPr>
              <a:t>الأداء السابق والمعلومات التاريخية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الأهداف المحددة من قبل مديري المشروع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آراء الخبراء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الأحوال المتوقعة في حالة عدم وجود المشروع .</a:t>
            </a:r>
          </a:p>
          <a:p>
            <a:pPr eaLnBrk="1" hangingPunct="1"/>
            <a:r>
              <a:rPr lang="ar-SA" sz="3600" b="1" smtClean="0">
                <a:cs typeface="AL-Mohanad" pitchFamily="2" charset="-78"/>
              </a:rPr>
              <a:t>التكاليف النسبية .</a:t>
            </a:r>
          </a:p>
          <a:p>
            <a:pPr eaLnBrk="1" hangingPunct="1"/>
            <a:endParaRPr lang="ar-SA" sz="3600" b="1" smtClean="0">
              <a:cs typeface="AL-Mohanad" pitchFamily="2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3614738" cy="1066800"/>
          </a:xfrm>
        </p:spPr>
        <p:txBody>
          <a:bodyPr/>
          <a:lstStyle/>
          <a:p>
            <a:pPr eaLnBrk="1" hangingPunct="1"/>
            <a:r>
              <a:rPr lang="ar-SA" smtClean="0">
                <a:cs typeface="Al-Hadith1" pitchFamily="2" charset="-78"/>
              </a:rPr>
              <a:t>علق على الصورة :</a:t>
            </a:r>
            <a:endParaRPr lang="en-US" smtClean="0">
              <a:cs typeface="Al-Hadith1" pitchFamily="2" charset="-7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571625" y="1857375"/>
          <a:ext cx="6143625" cy="3643313"/>
        </p:xfrm>
        <a:graphic>
          <a:graphicData uri="http://schemas.openxmlformats.org/presentationml/2006/ole">
            <p:oleObj spid="_x0000_s1026" name="الصورة" r:id="rId3" imgW="5753903" imgH="4315427" progId="StaticMetafile">
              <p:embed/>
            </p:oleObj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6357938" y="228600"/>
            <a:ext cx="2478087" cy="842963"/>
          </a:xfrm>
        </p:spPr>
        <p:txBody>
          <a:bodyPr/>
          <a:lstStyle/>
          <a:p>
            <a:pPr eaLnBrk="1" hangingPunct="1"/>
            <a:r>
              <a:rPr lang="ar-SA" sz="4400" smtClean="0">
                <a:solidFill>
                  <a:srgbClr val="FF0000"/>
                </a:solidFill>
                <a:cs typeface="Al-Hadith1" pitchFamily="2" charset="-78"/>
              </a:rPr>
              <a:t>المؤشرات</a:t>
            </a:r>
            <a:endParaRPr lang="en-US" sz="440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ar-SA" sz="3600" b="1" smtClean="0">
                <a:cs typeface="AL-Mohanad Bold" pitchFamily="2" charset="-78"/>
              </a:rPr>
              <a:t>عمال المناجم ، وطائر الكناري .</a:t>
            </a:r>
          </a:p>
          <a:p>
            <a:pPr eaLnBrk="1" hangingPunct="1"/>
            <a:r>
              <a:rPr lang="ar-SA" sz="3600" b="1" smtClean="0">
                <a:cs typeface="AL-Mohanad Bold" pitchFamily="2" charset="-78"/>
              </a:rPr>
              <a:t>حرارة الطفل .</a:t>
            </a:r>
          </a:p>
          <a:p>
            <a:pPr eaLnBrk="1" hangingPunct="1"/>
            <a:endParaRPr lang="en-US" sz="3600" smtClean="0">
              <a:cs typeface="AL-Mohanad Bold" pitchFamily="2" charset="-78"/>
            </a:endParaRPr>
          </a:p>
        </p:txBody>
      </p:sp>
      <p:pic>
        <p:nvPicPr>
          <p:cNvPr id="4" name="صورة 3" descr="بدون عنوان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5572125" y="571500"/>
            <a:ext cx="3068638" cy="1050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ar-SA" sz="4000" dirty="0" smtClean="0">
                <a:solidFill>
                  <a:srgbClr val="FF0000"/>
                </a:solidFill>
                <a:cs typeface="Al-Hadith1" pitchFamily="2" charset="-78"/>
              </a:rPr>
              <a:t>المؤشرات هي :</a:t>
            </a:r>
            <a:endParaRPr lang="en-US" sz="4000" dirty="0" smtClean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4" name="صورة 3" descr="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3429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4316413"/>
            <a:ext cx="8183562" cy="1612900"/>
          </a:xfrm>
        </p:spPr>
        <p:txBody>
          <a:bodyPr/>
          <a:lstStyle/>
          <a:p>
            <a:pPr algn="just" eaLnBrk="1" hangingPunct="1">
              <a:spcAft>
                <a:spcPts val="1000"/>
              </a:spcAft>
            </a:pPr>
            <a:r>
              <a:rPr lang="ar-SA" sz="3600" b="1" smtClean="0">
                <a:cs typeface="AL-Mohanad Bold" pitchFamily="2" charset="-78"/>
              </a:rPr>
              <a:t>مقاييس صحيحة ومعتمدة تستخدم لفحص وتقييم أداء المؤسسة والمشاريع والأفراد .</a:t>
            </a:r>
          </a:p>
          <a:p>
            <a:pPr algn="just" eaLnBrk="1" hangingPunct="1"/>
            <a:endParaRPr lang="en-US" sz="3600" smtClean="0">
              <a:cs typeface="AL-Mohanad Bold" pitchFamily="2" charset="-7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86125" y="312738"/>
            <a:ext cx="5549900" cy="758825"/>
          </a:xfrm>
        </p:spPr>
        <p:txBody>
          <a:bodyPr/>
          <a:lstStyle/>
          <a:p>
            <a:pPr eaLnBrk="1" hangingPunct="1"/>
            <a:r>
              <a:rPr lang="ar-SA" sz="4000" smtClean="0">
                <a:solidFill>
                  <a:srgbClr val="FF0000"/>
                </a:solidFill>
                <a:cs typeface="Al-Hadith1" pitchFamily="2" charset="-78"/>
              </a:rPr>
              <a:t>تمرين جماعي ”10“ دقائق .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973138"/>
          </a:xfrm>
        </p:spPr>
        <p:txBody>
          <a:bodyPr/>
          <a:lstStyle/>
          <a:p>
            <a:pPr eaLnBrk="1" hangingPunct="1"/>
            <a:r>
              <a:rPr lang="ar-SA" sz="4000" smtClean="0">
                <a:cs typeface="AL-Mohanad Bold" pitchFamily="2" charset="-78"/>
              </a:rPr>
              <a:t>لماذا نضع المعايير والمؤشرات ؟</a:t>
            </a:r>
          </a:p>
        </p:txBody>
      </p:sp>
      <p:pic>
        <p:nvPicPr>
          <p:cNvPr id="4" name="صورة 3" descr="imagesCA4INE5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26193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488" y="155448"/>
            <a:ext cx="6143668" cy="125272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3600" dirty="0" smtClean="0">
                <a:solidFill>
                  <a:schemeClr val="accent1">
                    <a:satMod val="150000"/>
                  </a:schemeClr>
                </a:solidFill>
                <a:cs typeface="Al-Mothnna" pitchFamily="2" charset="-78"/>
              </a:rPr>
              <a:t>فوائد وضع المعايير والمؤشرات :</a:t>
            </a:r>
            <a:endParaRPr lang="en-US" sz="3600" dirty="0" smtClean="0">
              <a:solidFill>
                <a:schemeClr val="accent1">
                  <a:satMod val="150000"/>
                </a:schemeClr>
              </a:solidFill>
              <a:cs typeface="Al-Mothnna" pitchFamily="2" charset="-7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143375" y="1714500"/>
            <a:ext cx="4643438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الموضوعية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خارطة طريق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الضبط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البعد عن جلد الذات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ملاحظة الانحراف عن الطريق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توزيع المهام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وجود فريق عمل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تحقيق الهدف 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رضا المستفيد.</a:t>
            </a:r>
          </a:p>
          <a:p>
            <a:pPr eaLnBrk="1" hangingPunct="1">
              <a:lnSpc>
                <a:spcPct val="80000"/>
              </a:lnSpc>
            </a:pPr>
            <a:r>
              <a:rPr lang="ar-SA" smtClean="0">
                <a:cs typeface="AL-Mohanad Bold" pitchFamily="2" charset="-78"/>
              </a:rPr>
              <a:t>الشمولية .</a:t>
            </a:r>
          </a:p>
          <a:p>
            <a:pPr eaLnBrk="1" hangingPunct="1">
              <a:lnSpc>
                <a:spcPct val="80000"/>
              </a:lnSpc>
            </a:pPr>
            <a:endParaRPr lang="ar-SA" smtClean="0">
              <a:cs typeface="AL-Mohanad Bold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mtClean="0">
              <a:cs typeface="AL-Mohanad Bold" pitchFamily="2" charset="-78"/>
            </a:endParaRPr>
          </a:p>
        </p:txBody>
      </p:sp>
      <p:pic>
        <p:nvPicPr>
          <p:cNvPr id="4" name="صورة 3" descr="imagesCAYHN7V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4957763" y="285750"/>
            <a:ext cx="3829050" cy="774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FF0000"/>
                </a:solidFill>
                <a:cs typeface="Al-Hadith1" pitchFamily="2" charset="-78"/>
              </a:rPr>
              <a:t>ماذا تقيس المؤشرات :</a:t>
            </a:r>
            <a:endParaRPr lang="en-US" sz="3600" dirty="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214438"/>
            <a:ext cx="8358188" cy="1828800"/>
          </a:xfrm>
        </p:spPr>
        <p:txBody>
          <a:bodyPr/>
          <a:lstStyle/>
          <a:p>
            <a:pPr eaLnBrk="1" hangingPunct="1"/>
            <a:r>
              <a:rPr lang="ar-SA" sz="2800" b="1" smtClean="0">
                <a:cs typeface="AL-Mohanad Bold" pitchFamily="2" charset="-78"/>
              </a:rPr>
              <a:t>مؤشرات النواتج ( ماذا حدث ، لم يحدث )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مؤشرات العمليات : الخطوات والعمليات اللازمة لتقديم خدمة أو عناية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مؤشرات البناء : المدخلات للعمليات وتوزيع الموارد لتقديم الخدمات . </a:t>
            </a:r>
          </a:p>
          <a:p>
            <a:pPr eaLnBrk="1" hangingPunct="1"/>
            <a:endParaRPr lang="en-US" sz="2800" smtClean="0">
              <a:cs typeface="AL-Mohanad Bold" pitchFamily="2" charset="-78"/>
            </a:endParaRPr>
          </a:p>
        </p:txBody>
      </p:sp>
      <p:pic>
        <p:nvPicPr>
          <p:cNvPr id="4" name="صورة 3" descr="imagesCA7T7A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621506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643313"/>
            <a:ext cx="4000500" cy="3030537"/>
          </a:xfrm>
        </p:spPr>
        <p:txBody>
          <a:bodyPr/>
          <a:lstStyle/>
          <a:p>
            <a:pPr algn="r" eaLnBrk="1" hangingPunct="1">
              <a:buFont typeface="Wingdings" pitchFamily="2" charset="2"/>
              <a:buChar char="Ø"/>
            </a:pPr>
            <a:r>
              <a:rPr lang="ar-SA" sz="3200" b="1" smtClean="0">
                <a:solidFill>
                  <a:schemeClr val="tx1"/>
                </a:solidFill>
              </a:rPr>
              <a:t> الأزمة والمخرج .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ar-SA" sz="3200" b="1" smtClean="0">
                <a:solidFill>
                  <a:schemeClr val="tx1"/>
                </a:solidFill>
              </a:rPr>
              <a:t> فنيات بناء المشروع .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ar-SA" sz="3200" b="1" smtClean="0">
                <a:solidFill>
                  <a:schemeClr val="tx1"/>
                </a:solidFill>
              </a:rPr>
              <a:t> آلية تطبيق المعايير .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ar-SA" sz="3200" b="1" smtClean="0">
                <a:solidFill>
                  <a:schemeClr val="tx1"/>
                </a:solidFill>
              </a:rPr>
              <a:t> قياس المؤشرات .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ar-SA" sz="3200" b="1" smtClean="0">
                <a:solidFill>
                  <a:schemeClr val="tx1"/>
                </a:solidFill>
              </a:rPr>
              <a:t> تطبيقات عملية .</a:t>
            </a:r>
          </a:p>
        </p:txBody>
      </p:sp>
      <p:sp>
        <p:nvSpPr>
          <p:cNvPr id="54275" name="مستطيل 13"/>
          <p:cNvSpPr>
            <a:spLocks noChangeArrowheads="1"/>
          </p:cNvSpPr>
          <p:nvPr/>
        </p:nvSpPr>
        <p:spPr bwMode="auto">
          <a:xfrm>
            <a:off x="5203825" y="1857375"/>
            <a:ext cx="3725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>
                <a:solidFill>
                  <a:schemeClr val="bg1"/>
                </a:solidFill>
              </a:rPr>
              <a:t>عناصر الدورة </a:t>
            </a:r>
            <a:endParaRPr lang="ar-SA" sz="4800" b="1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  <p:bldP spid="542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3925887" cy="749300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 b="0" dirty="0" smtClean="0">
                <a:solidFill>
                  <a:srgbClr val="FF0000"/>
                </a:solidFill>
                <a:cs typeface="Al-Hadith1" pitchFamily="2" charset="-78"/>
              </a:rPr>
              <a:t>من يضع المؤشرات :</a:t>
            </a:r>
            <a:endParaRPr lang="en-US" sz="4000" b="0" dirty="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429125" y="4286250"/>
            <a:ext cx="4114800" cy="1470025"/>
          </a:xfrm>
        </p:spPr>
        <p:txBody>
          <a:bodyPr/>
          <a:lstStyle/>
          <a:p>
            <a:pPr eaLnBrk="1" hangingPunct="1"/>
            <a:r>
              <a:rPr lang="ar-SA" sz="4000" b="1" smtClean="0">
                <a:cs typeface="AL-Mohanad Bold" pitchFamily="2" charset="-78"/>
              </a:rPr>
              <a:t>صاحب المشروع .</a:t>
            </a:r>
          </a:p>
          <a:p>
            <a:pPr eaLnBrk="1" hangingPunct="1"/>
            <a:r>
              <a:rPr lang="ar-SA" sz="4000" b="1" smtClean="0">
                <a:cs typeface="AL-Mohanad Bold" pitchFamily="2" charset="-78"/>
              </a:rPr>
              <a:t>بيت الخبرة</a:t>
            </a:r>
            <a:r>
              <a:rPr lang="ar-SA" sz="4000" smtClean="0">
                <a:cs typeface="AL-Mohanad Bold" pitchFamily="2" charset="-78"/>
              </a:rPr>
              <a:t> .</a:t>
            </a:r>
            <a:endParaRPr lang="en-US" sz="4000" smtClean="0">
              <a:cs typeface="AL-Mohanad Bold" pitchFamily="2" charset="-78"/>
            </a:endParaRPr>
          </a:p>
        </p:txBody>
      </p:sp>
      <p:pic>
        <p:nvPicPr>
          <p:cNvPr id="5" name="صورة 4" descr="imagesCA4INE5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3643312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4184650" y="228600"/>
            <a:ext cx="4673600" cy="990600"/>
          </a:xfrm>
        </p:spPr>
        <p:txBody>
          <a:bodyPr/>
          <a:lstStyle/>
          <a:p>
            <a:pPr eaLnBrk="1" hangingPunct="1"/>
            <a:r>
              <a:rPr lang="ar-SA" sz="3600" smtClean="0">
                <a:solidFill>
                  <a:srgbClr val="FF0000"/>
                </a:solidFill>
                <a:cs typeface="Al-Hadith1" pitchFamily="2" charset="-78"/>
              </a:rPr>
              <a:t>ماذا نحتاج لوضع المؤشرات :</a:t>
            </a:r>
            <a:endParaRPr lang="en-US" sz="3600" smtClean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ar-SA" sz="2800" b="1" smtClean="0">
                <a:cs typeface="AL-Mohanad Bold" pitchFamily="2" charset="-78"/>
              </a:rPr>
              <a:t>تحديد نقطة الانطلاق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التعرف على جميع مراحل المشروع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أهداف واضحة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متفق على تلك الأهداف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معرفة نقاط القوة والضعف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معرفة احتياج المستفيد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معرفة أنظمة المشروع .</a:t>
            </a:r>
          </a:p>
          <a:p>
            <a:pPr eaLnBrk="1" hangingPunct="1"/>
            <a:r>
              <a:rPr lang="ar-SA" sz="2800" b="1" smtClean="0">
                <a:cs typeface="AL-Mohanad Bold" pitchFamily="2" charset="-78"/>
              </a:rPr>
              <a:t>تحديد الحد الأدنى والأعلى للنجاح .</a:t>
            </a:r>
            <a:endParaRPr lang="en-US" sz="2800" b="1" smtClean="0">
              <a:cs typeface="AL-Mohanad Bold" pitchFamily="2" charset="-78"/>
            </a:endParaRPr>
          </a:p>
        </p:txBody>
      </p:sp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285750" y="1571625"/>
            <a:ext cx="3429000" cy="4727575"/>
            <a:chOff x="285720" y="1571612"/>
            <a:chExt cx="3429024" cy="4727050"/>
          </a:xfrm>
        </p:grpSpPr>
        <p:pic>
          <p:nvPicPr>
            <p:cNvPr id="146437" name="صورة 3" descr="market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571612"/>
              <a:ext cx="342902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38" name="مربع نص 4"/>
            <p:cNvSpPr txBox="1">
              <a:spLocks noChangeArrowheads="1"/>
            </p:cNvSpPr>
            <p:nvPr/>
          </p:nvSpPr>
          <p:spPr bwMode="auto">
            <a:xfrm>
              <a:off x="1214414" y="5929330"/>
              <a:ext cx="150019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1714480" y="380968"/>
            <a:ext cx="6024578" cy="833454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>
                <a:solidFill>
                  <a:schemeClr val="accent1">
                    <a:satMod val="150000"/>
                  </a:schemeClr>
                </a:solidFill>
                <a:cs typeface="Al-Hadith1" pitchFamily="2" charset="-78"/>
              </a:rPr>
              <a:t>مثال على المعايير والمؤشرات :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cs typeface="Al-Hadith1" pitchFamily="2" charset="-78"/>
            </a:endParaRPr>
          </a:p>
        </p:txBody>
      </p:sp>
      <p:graphicFrame>
        <p:nvGraphicFramePr>
          <p:cNvPr id="138274" name="Group 34"/>
          <p:cNvGraphicFramePr>
            <a:graphicFrameLocks noGrp="1"/>
          </p:cNvGraphicFramePr>
          <p:nvPr>
            <p:ph type="tbl" idx="1"/>
          </p:nvPr>
        </p:nvGraphicFramePr>
        <p:xfrm>
          <a:off x="357188" y="1714500"/>
          <a:ext cx="8501062" cy="4287838"/>
        </p:xfrm>
        <a:graphic>
          <a:graphicData uri="http://schemas.openxmlformats.org/drawingml/2006/table">
            <a:tbl>
              <a:tblPr rtl="1"/>
              <a:tblGrid>
                <a:gridCol w="4036570"/>
                <a:gridCol w="4464552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Symbol" pitchFamily="18" charset="2"/>
                        <a:buChar char="·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5572125" y="19288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b="1">
                <a:latin typeface="Calibri" pitchFamily="34" charset="0"/>
              </a:rPr>
              <a:t>المعايير</a:t>
            </a:r>
            <a:endParaRPr lang="ar-SA" sz="2800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785938" y="19288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b="1">
                <a:latin typeface="Calibri" pitchFamily="34" charset="0"/>
              </a:rPr>
              <a:t>المؤشرات</a:t>
            </a:r>
            <a:endParaRPr lang="ar-SA" sz="2800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857750" y="2786063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b="1">
                <a:latin typeface="Calibri" pitchFamily="34" charset="0"/>
              </a:rPr>
              <a:t>التزام السائق بالسرعة المحددة .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57188" y="2714625"/>
            <a:ext cx="435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b="1">
                <a:latin typeface="Calibri" pitchFamily="34" charset="0"/>
              </a:rPr>
              <a:t>أن لا يزيد سرعة السائق عن 120 في الطرق السريعة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28625" y="3286125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·"/>
            </a:pPr>
            <a:r>
              <a:rPr lang="ar-SA" b="1">
                <a:latin typeface="Calibri" pitchFamily="34" charset="0"/>
              </a:rPr>
              <a:t>أن لا تزيد السرعة عن 60 داخل المدينة .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786313" y="4286250"/>
            <a:ext cx="392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·"/>
            </a:pPr>
            <a:r>
              <a:rPr lang="ar-SA" sz="2000" b="1"/>
              <a:t>الالتزام بقواعد السلامة داخل المركبة</a:t>
            </a:r>
            <a:r>
              <a:rPr lang="ar-SA" sz="2000"/>
              <a:t>.</a:t>
            </a:r>
            <a:endParaRPr lang="en-US" sz="200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57188" y="3857625"/>
            <a:ext cx="435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ar-SA" sz="2400" b="1"/>
              <a:t>ربط حزام الأمان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28625" y="4286250"/>
            <a:ext cx="435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ar-SA" sz="2400" b="1"/>
              <a:t>عدم استخدام الجوال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28625" y="4714875"/>
            <a:ext cx="435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ar-SA" sz="2400" b="1"/>
              <a:t>تخصيص مقعد للأطفال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428625" y="5143500"/>
            <a:ext cx="435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ar-SA" sz="2400" b="1"/>
              <a:t>إلزام الراكب بربط الحزام</a:t>
            </a:r>
            <a:r>
              <a:rPr lang="ar-SA" sz="2400"/>
              <a:t> .</a:t>
            </a:r>
            <a:endParaRPr lang="en-US" sz="240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صورة 3" descr="imagesCA38EW6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8072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1881187" cy="1071562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 dirty="0" smtClean="0">
                <a:solidFill>
                  <a:srgbClr val="FF0000"/>
                </a:solidFill>
                <a:cs typeface="Al-Hadith1" pitchFamily="2" charset="-78"/>
              </a:rPr>
              <a:t>قصيرة </a:t>
            </a:r>
            <a:endParaRPr lang="ar-SA" sz="40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762750" y="642938"/>
            <a:ext cx="1881188" cy="9286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ar-SA" sz="4000" cap="small" dirty="0">
                <a:solidFill>
                  <a:srgbClr val="FF0000"/>
                </a:solidFill>
                <a:latin typeface="+mj-lt"/>
                <a:ea typeface="+mj-ea"/>
                <a:cs typeface="Al-Hadith1" pitchFamily="2" charset="-78"/>
              </a:rPr>
              <a:t>استراحة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1688" y="714375"/>
            <a:ext cx="5024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SA" sz="6600" dirty="0" smtClean="0">
                <a:solidFill>
                  <a:schemeClr val="tx1"/>
                </a:solidFill>
                <a:cs typeface="Al-Hadith1" pitchFamily="2" charset="-78"/>
              </a:rPr>
              <a:t>تطبيقات عملية </a:t>
            </a:r>
            <a:endParaRPr lang="ar-SA" sz="6600" dirty="0">
              <a:solidFill>
                <a:schemeClr val="tx1"/>
              </a:solidFill>
              <a:cs typeface="Al-Hadith1" pitchFamily="2" charset="-78"/>
            </a:endParaRPr>
          </a:p>
        </p:txBody>
      </p:sp>
      <p:pic>
        <p:nvPicPr>
          <p:cNvPr id="4" name="صورة 3" descr="imagesCA7YML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857375"/>
            <a:ext cx="36433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95288" y="1989138"/>
            <a:ext cx="4321175" cy="1143000"/>
          </a:xfrm>
          <a:prstGeom prst="rect">
            <a:avLst/>
          </a:prstGeom>
        </p:spPr>
        <p:txBody>
          <a:bodyPr anchor="b">
            <a:normAutofit fontScale="40000" lnSpcReduction="20000"/>
          </a:bodyPr>
          <a:lstStyle/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المجوعات : 1 ، 2، 3</a:t>
            </a:r>
          </a:p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اختر مشروعا وضع له ثلاثة </a:t>
            </a:r>
            <a:r>
              <a:rPr lang="ar-SA" sz="6600" b="1" dirty="0" err="1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أهدافة</a:t>
            </a: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 ومعيارين لنجاح .</a:t>
            </a:r>
            <a:endParaRPr lang="ar-SA" sz="6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l-Hadith1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95288" y="4005263"/>
            <a:ext cx="4321175" cy="1646237"/>
          </a:xfrm>
          <a:prstGeom prst="rect">
            <a:avLst/>
          </a:prstGeom>
        </p:spPr>
        <p:txBody>
          <a:bodyPr anchor="b">
            <a:normAutofit fontScale="32500" lnSpcReduction="20000"/>
          </a:bodyPr>
          <a:lstStyle/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المجموعات : 4،5،6</a:t>
            </a:r>
          </a:p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اسم المشروع : بناء وقف لجمعية خيرية .</a:t>
            </a:r>
          </a:p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معايير النجاح : </a:t>
            </a:r>
          </a:p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تحقيق الاكتفاء المادي الذاتي للجمعية</a:t>
            </a:r>
          </a:p>
          <a:p>
            <a:pPr>
              <a:defRPr/>
            </a:pP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ضع ما </a:t>
            </a:r>
            <a:r>
              <a:rPr lang="ar-SA" sz="6600" b="1" dirty="0" err="1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لايقل</a:t>
            </a:r>
            <a:r>
              <a:rPr lang="ar-SA" sz="6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Al-Hadith1" pitchFamily="2" charset="-78"/>
              </a:rPr>
              <a:t> عن 4 مؤشرات لهذا المعيار  </a:t>
            </a:r>
            <a:endParaRPr lang="ar-SA" sz="6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Al-Hadith1" pitchFamily="2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7924800" cy="1066800"/>
          </a:xfrm>
        </p:spPr>
        <p:txBody>
          <a:bodyPr/>
          <a:lstStyle/>
          <a:p>
            <a:pPr algn="r" eaLnBrk="1" hangingPunct="1">
              <a:buFontTx/>
              <a:buChar char="•"/>
            </a:pPr>
            <a:r>
              <a:rPr lang="ar-SA" sz="4400" smtClean="0">
                <a:solidFill>
                  <a:schemeClr val="tx1"/>
                </a:solidFill>
                <a:effectLst/>
                <a:cs typeface="AL-Mateen" pitchFamily="2" charset="-78"/>
              </a:rPr>
              <a:t>ختاما نتمنى لكم التوفيق والسداد ..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84213" y="2001838"/>
            <a:ext cx="7924800" cy="10668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4400" dirty="0">
                <a:cs typeface="AL-Mateen" pitchFamily="2" charset="-78"/>
              </a:rPr>
              <a:t>حقوق الطبع متاحة لكل مسلم نريد فقط دعوة بظهر الغيب .</a:t>
            </a:r>
            <a:endParaRPr lang="ar-SA" sz="4400" b="1" dirty="0">
              <a:latin typeface="+mj-lt"/>
              <a:ea typeface="+mj-ea"/>
              <a:cs typeface="AL-Mateen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84213" y="4881563"/>
            <a:ext cx="7924800" cy="1068387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dirty="0">
                <a:cs typeface="AL-Mateen" pitchFamily="2" charset="-78"/>
              </a:rPr>
              <a:t>أسعد بالتواصل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b="1" dirty="0">
                <a:latin typeface="+mj-lt"/>
                <a:ea typeface="+mj-ea"/>
                <a:cs typeface="AL-Mateen" pitchFamily="2" charset="-78"/>
              </a:rPr>
              <a:t>أحمد محمد الخالدي -  </a:t>
            </a:r>
            <a:r>
              <a:rPr lang="en-US" sz="3600" b="1" dirty="0">
                <a:latin typeface="+mj-lt"/>
                <a:ea typeface="+mj-ea"/>
                <a:cs typeface="AL-Mateen" pitchFamily="2" charset="-78"/>
                <a:hlinkClick r:id="rId2"/>
              </a:rPr>
              <a:t>alkhaldi558@gmail.com</a:t>
            </a:r>
            <a:endParaRPr lang="en-US" sz="3600" b="1" dirty="0">
              <a:latin typeface="+mj-lt"/>
              <a:ea typeface="+mj-ea"/>
              <a:cs typeface="AL-Mateen" pitchFamily="2" charset="-7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atin typeface="+mj-lt"/>
                <a:ea typeface="+mj-ea"/>
                <a:cs typeface="AL-Mateen" pitchFamily="2" charset="-78"/>
              </a:rPr>
              <a:t>0505795943</a:t>
            </a:r>
            <a:endParaRPr lang="ar-SA" sz="3600" b="1" dirty="0">
              <a:latin typeface="+mj-lt"/>
              <a:ea typeface="+mj-ea"/>
              <a:cs typeface="AL-Mateen" pitchFamily="2" charset="-78"/>
            </a:endParaRPr>
          </a:p>
        </p:txBody>
      </p:sp>
      <p:pic>
        <p:nvPicPr>
          <p:cNvPr id="150533" name="صورة 4" descr="imagesCA5CZSQ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7813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ar-SA" sz="6000" smtClean="0">
                <a:solidFill>
                  <a:srgbClr val="FAF24C"/>
                </a:solidFill>
                <a:cs typeface="Al-Mothnna" pitchFamily="2" charset="-78"/>
              </a:rPr>
              <a:t>أجمل تعليق ؟؟</a:t>
            </a:r>
            <a:endParaRPr lang="en-US" sz="6000" smtClean="0">
              <a:solidFill>
                <a:srgbClr val="FAF24C"/>
              </a:solidFill>
              <a:cs typeface="Al-Mothnna" pitchFamily="2" charset="-78"/>
            </a:endParaRPr>
          </a:p>
        </p:txBody>
      </p:sp>
      <p:pic>
        <p:nvPicPr>
          <p:cNvPr id="55299" name="Picture 4" descr="lioncat-bi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8738"/>
            <a:ext cx="439261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4786313" y="384175"/>
            <a:ext cx="4049712" cy="758825"/>
          </a:xfrm>
        </p:spPr>
        <p:txBody>
          <a:bodyPr/>
          <a:lstStyle/>
          <a:p>
            <a:pPr eaLnBrk="1" hangingPunct="1"/>
            <a:r>
              <a:rPr lang="ar-SA" sz="4400" smtClean="0">
                <a:solidFill>
                  <a:srgbClr val="FF0000"/>
                </a:solidFill>
                <a:cs typeface="Al-Hadith1" pitchFamily="2" charset="-78"/>
              </a:rPr>
              <a:t>الأزمة والمخرج ..</a:t>
            </a: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0825" y="1527175"/>
            <a:ext cx="8555038" cy="1616075"/>
          </a:xfrm>
        </p:spPr>
        <p:txBody>
          <a:bodyPr/>
          <a:lstStyle/>
          <a:p>
            <a:pPr eaLnBrk="1" hangingPunct="1"/>
            <a:r>
              <a:rPr lang="ar-SA" sz="4000" smtClean="0">
                <a:cs typeface="AL-Mateen" pitchFamily="2" charset="-78"/>
              </a:rPr>
              <a:t>أفضل تعليق على الصورة الماضية أنت كما ترى نفسك !!</a:t>
            </a:r>
          </a:p>
          <a:p>
            <a:pPr eaLnBrk="1" hangingPunct="1"/>
            <a:endParaRPr lang="ar-SA" sz="4000" smtClean="0">
              <a:cs typeface="AL-Mateen" pitchFamily="2" charset="-78"/>
            </a:endParaRPr>
          </a:p>
          <a:p>
            <a:pPr eaLnBrk="1" hangingPunct="1"/>
            <a:r>
              <a:rPr lang="ar-SA" sz="4000" smtClean="0">
                <a:cs typeface="AL-Mateen" pitchFamily="2" charset="-78"/>
              </a:rPr>
              <a:t>الحياة بالمشاريع ..</a:t>
            </a:r>
          </a:p>
          <a:p>
            <a:pPr eaLnBrk="1" hangingPunct="1"/>
            <a:endParaRPr lang="ar-SA" sz="4000" smtClean="0">
              <a:cs typeface="AL-Mateen" pitchFamily="2" charset="-78"/>
            </a:endParaRPr>
          </a:p>
          <a:p>
            <a:pPr eaLnBrk="1" hangingPunct="1"/>
            <a:r>
              <a:rPr lang="ar-SA" sz="4000" smtClean="0">
                <a:cs typeface="AL-Mateen" pitchFamily="2" charset="-78"/>
              </a:rPr>
              <a:t>ينبغي أن يكون لكل شخص مشاريع </a:t>
            </a:r>
          </a:p>
          <a:p>
            <a:pPr eaLnBrk="1" hangingPunct="1"/>
            <a:r>
              <a:rPr lang="ar-SA" sz="4000" smtClean="0">
                <a:cs typeface="AL-Mateen" pitchFamily="2" charset="-78"/>
              </a:rPr>
              <a:t>تمثل أهدافه في هذه الحياه. </a:t>
            </a:r>
          </a:p>
        </p:txBody>
      </p:sp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214313" y="2786063"/>
            <a:ext cx="3214687" cy="3538537"/>
            <a:chOff x="214282" y="2786058"/>
            <a:chExt cx="3214710" cy="3538545"/>
          </a:xfrm>
        </p:grpSpPr>
        <p:pic>
          <p:nvPicPr>
            <p:cNvPr id="120837" name="صورة 3" descr="imagesCAHF88A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2928934"/>
              <a:ext cx="3214710" cy="3395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38" name="مربع نص 4"/>
            <p:cNvSpPr txBox="1">
              <a:spLocks noChangeArrowheads="1"/>
            </p:cNvSpPr>
            <p:nvPr/>
          </p:nvSpPr>
          <p:spPr bwMode="auto">
            <a:xfrm>
              <a:off x="214282" y="2786058"/>
              <a:ext cx="321471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000375" y="357188"/>
            <a:ext cx="5888038" cy="806450"/>
          </a:xfrm>
        </p:spPr>
        <p:txBody>
          <a:bodyPr/>
          <a:lstStyle/>
          <a:p>
            <a:pPr eaLnBrk="1" hangingPunct="1"/>
            <a:r>
              <a:rPr lang="ar-SA" smtClean="0">
                <a:cs typeface="Al-Hadith1" pitchFamily="2" charset="-78"/>
              </a:rPr>
              <a:t>منطلقات هامة لكل مشروع :</a:t>
            </a:r>
            <a:endParaRPr lang="en-US" smtClean="0">
              <a:cs typeface="Al-Hadith1" pitchFamily="2" charset="-7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00338" y="1643063"/>
            <a:ext cx="6015037" cy="3714750"/>
          </a:xfrm>
        </p:spPr>
        <p:txBody>
          <a:bodyPr/>
          <a:lstStyle/>
          <a:p>
            <a:pPr marL="742950" indent="-742950" eaLnBrk="1" hangingPunct="1">
              <a:buFont typeface="Tw Cen MT" pitchFamily="34" charset="0"/>
              <a:buAutoNum type="arabicPeriod"/>
            </a:pPr>
            <a:r>
              <a:rPr lang="ar-SA" sz="3600" b="1" smtClean="0">
                <a:cs typeface="AL-Mateen" pitchFamily="2" charset="-78"/>
              </a:rPr>
              <a:t>لا ينطلق المشروع حتى يكون جاهزا .</a:t>
            </a:r>
          </a:p>
          <a:p>
            <a:pPr marL="742950" indent="-742950" eaLnBrk="1" hangingPunct="1">
              <a:buFont typeface="Tw Cen MT" pitchFamily="34" charset="0"/>
              <a:buAutoNum type="arabicPeriod"/>
            </a:pPr>
            <a:r>
              <a:rPr lang="ar-SA" sz="3600" b="1" smtClean="0">
                <a:cs typeface="AL-Mateen" pitchFamily="2" charset="-78"/>
              </a:rPr>
              <a:t>أهدافه .</a:t>
            </a:r>
          </a:p>
          <a:p>
            <a:pPr marL="742950" indent="-742950" eaLnBrk="1" hangingPunct="1">
              <a:buFont typeface="Tw Cen MT" pitchFamily="34" charset="0"/>
              <a:buAutoNum type="arabicPeriod"/>
            </a:pPr>
            <a:r>
              <a:rPr lang="ar-SA" sz="3600" b="1" smtClean="0">
                <a:cs typeface="AL-Mateen" pitchFamily="2" charset="-78"/>
              </a:rPr>
              <a:t>البيئة .</a:t>
            </a:r>
          </a:p>
          <a:p>
            <a:pPr marL="742950" indent="-742950" eaLnBrk="1" hangingPunct="1">
              <a:buFont typeface="Tw Cen MT" pitchFamily="34" charset="0"/>
              <a:buAutoNum type="arabicPeriod"/>
            </a:pPr>
            <a:r>
              <a:rPr lang="ar-SA" sz="3600" b="1" smtClean="0">
                <a:cs typeface="AL-Mateen" pitchFamily="2" charset="-78"/>
              </a:rPr>
              <a:t> المادة .</a:t>
            </a:r>
          </a:p>
          <a:p>
            <a:pPr marL="742950" indent="-742950" eaLnBrk="1" hangingPunct="1">
              <a:buFont typeface="Tw Cen MT" pitchFamily="34" charset="0"/>
              <a:buAutoNum type="arabicPeriod"/>
            </a:pPr>
            <a:r>
              <a:rPr lang="ar-SA" sz="3600" b="1" smtClean="0">
                <a:cs typeface="AL-Mateen" pitchFamily="2" charset="-78"/>
              </a:rPr>
              <a:t> تقبل المجتمع .</a:t>
            </a:r>
          </a:p>
        </p:txBody>
      </p:sp>
      <p:pic>
        <p:nvPicPr>
          <p:cNvPr id="57348" name="صورة 3" descr="imagesCANV2D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3143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742950" indent="-742950" eaLnBrk="1" hangingPunct="1">
              <a:buFont typeface="Tw Cen MT" pitchFamily="34" charset="0"/>
              <a:buAutoNum type="arabicPeriod" startAt="6"/>
            </a:pPr>
            <a:r>
              <a:rPr lang="ar-SA" sz="3600" b="1" smtClean="0">
                <a:cs typeface="AL-Mateen" pitchFamily="2" charset="-78"/>
              </a:rPr>
              <a:t>معايير التقييم .</a:t>
            </a:r>
          </a:p>
          <a:p>
            <a:pPr marL="742950" indent="-742950" eaLnBrk="1" hangingPunct="1">
              <a:buFont typeface="Tw Cen MT" pitchFamily="34" charset="0"/>
              <a:buAutoNum type="arabicPeriod" startAt="6"/>
            </a:pPr>
            <a:r>
              <a:rPr lang="ar-SA" sz="3600" b="1" smtClean="0">
                <a:cs typeface="AL-Mateen" pitchFamily="2" charset="-78"/>
              </a:rPr>
              <a:t>ركز دائما على رضا المستفيد والشريك أو صانع القرار.</a:t>
            </a:r>
          </a:p>
          <a:p>
            <a:pPr marL="742950" indent="-742950" eaLnBrk="1" hangingPunct="1">
              <a:buFont typeface="Tw Cen MT" pitchFamily="34" charset="0"/>
              <a:buAutoNum type="arabicPeriod" startAt="6"/>
            </a:pPr>
            <a:r>
              <a:rPr lang="ar-SA" sz="3600" b="1" smtClean="0">
                <a:cs typeface="AL-Mateen" pitchFamily="2" charset="-78"/>
              </a:rPr>
              <a:t>ابدأ دائما والنهاية أمام عينيك .</a:t>
            </a:r>
          </a:p>
          <a:p>
            <a:pPr marL="742950" indent="-742950" eaLnBrk="1" hangingPunct="1">
              <a:buFont typeface="Tw Cen MT" pitchFamily="34" charset="0"/>
              <a:buAutoNum type="arabicPeriod" startAt="6"/>
            </a:pPr>
            <a:endParaRPr lang="en-US" sz="3600" smtClean="0">
              <a:cs typeface="AL-Mateen" pitchFamily="2" charset="-78"/>
            </a:endParaRPr>
          </a:p>
          <a:p>
            <a:pPr marL="742950" indent="-742950" eaLnBrk="1" hangingPunct="1">
              <a:buFont typeface="Tw Cen MT" pitchFamily="34" charset="0"/>
              <a:buAutoNum type="arabicPeriod" startAt="6"/>
            </a:pPr>
            <a:endParaRPr lang="ar-SA" sz="3600" b="1" smtClean="0">
              <a:cs typeface="AL-Mateen" pitchFamily="2" charset="-78"/>
            </a:endParaRPr>
          </a:p>
          <a:p>
            <a:pPr marL="742950" indent="-742950" eaLnBrk="1" hangingPunct="1">
              <a:buFont typeface="Tw Cen MT" pitchFamily="34" charset="0"/>
              <a:buAutoNum type="arabicPeriod" startAt="6"/>
            </a:pPr>
            <a:endParaRPr lang="en-US" sz="3600" smtClean="0">
              <a:cs typeface="AL-Mateen" pitchFamily="2" charset="-78"/>
            </a:endParaRPr>
          </a:p>
          <a:p>
            <a:pPr marL="742950" indent="-742950">
              <a:buFont typeface="Tw Cen MT" pitchFamily="34" charset="0"/>
              <a:buAutoNum type="arabicPeriod" startAt="6"/>
            </a:pPr>
            <a:endParaRPr lang="ar-SA" sz="3600" smtClean="0">
              <a:cs typeface="AL-Mateen" pitchFamily="2" charset="-78"/>
            </a:endParaRPr>
          </a:p>
        </p:txBody>
      </p:sp>
      <p:pic>
        <p:nvPicPr>
          <p:cNvPr id="58371" name="صورة 3" descr="imagesCA3558X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786063"/>
            <a:ext cx="321468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1971675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9"/>
              <a:defRPr/>
            </a:pPr>
            <a:r>
              <a:rPr lang="ar-SA" sz="3600" b="1" dirty="0" smtClean="0">
                <a:cs typeface="AL-Mateen" pitchFamily="2" charset="-78"/>
              </a:rPr>
              <a:t>الإلمام بالمشروع .</a:t>
            </a:r>
          </a:p>
          <a:p>
            <a:pPr marL="742950" indent="-742950" eaLnBrk="1" hangingPunct="1">
              <a:buFont typeface="+mj-lt"/>
              <a:buAutoNum type="arabicPeriod" startAt="9"/>
              <a:defRPr/>
            </a:pPr>
            <a:r>
              <a:rPr lang="ar-SA" sz="3600" b="1" dirty="0" smtClean="0">
                <a:cs typeface="AL-Mateen" pitchFamily="2" charset="-78"/>
              </a:rPr>
              <a:t>القيم الأخلاقية " العدالة الاجتماعية والمساواة  .</a:t>
            </a:r>
          </a:p>
          <a:p>
            <a:pPr marL="742950" indent="-742950" eaLnBrk="1" hangingPunct="1">
              <a:buFont typeface="+mj-lt"/>
              <a:buAutoNum type="arabicPeriod" startAt="9"/>
              <a:defRPr/>
            </a:pPr>
            <a:r>
              <a:rPr lang="ar-SA" sz="3600" b="1" dirty="0" smtClean="0">
                <a:cs typeface="AL-Mateen" pitchFamily="2" charset="-78"/>
              </a:rPr>
              <a:t>المتطلبات الرسمية .</a:t>
            </a:r>
          </a:p>
          <a:p>
            <a:pPr marL="514350" indent="-514350" eaLnBrk="1" hangingPunct="1">
              <a:buFont typeface="+mj-lt"/>
              <a:buAutoNum type="arabicPeriod" startAt="9"/>
              <a:defRPr/>
            </a:pPr>
            <a:endParaRPr lang="en-US" dirty="0" smtClean="0">
              <a:cs typeface="Arial" pitchFamily="34" charset="0"/>
            </a:endParaRPr>
          </a:p>
        </p:txBody>
      </p:sp>
      <p:pic>
        <p:nvPicPr>
          <p:cNvPr id="3" name="صورة 2" descr="MB9001783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957513"/>
            <a:ext cx="292893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14375"/>
            <a:ext cx="5238750" cy="809625"/>
          </a:xfrm>
        </p:spPr>
        <p:txBody>
          <a:bodyPr/>
          <a:lstStyle/>
          <a:p>
            <a:pPr eaLnBrk="1" hangingPunct="1"/>
            <a:r>
              <a:rPr lang="ar-SA" sz="4400" smtClean="0">
                <a:solidFill>
                  <a:srgbClr val="FF0000"/>
                </a:solidFill>
                <a:effectLst/>
                <a:cs typeface="Al-Hadith1" pitchFamily="2" charset="-78"/>
              </a:rPr>
              <a:t>مراحل التخطيط للمشروع </a:t>
            </a:r>
            <a:endParaRPr lang="en-US" sz="4400" smtClean="0">
              <a:solidFill>
                <a:srgbClr val="FF0000"/>
              </a:solidFill>
              <a:effectLst/>
              <a:cs typeface="Al-Hadith1" pitchFamily="2" charset="-7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857375"/>
            <a:ext cx="4030662" cy="2143125"/>
          </a:xfrm>
        </p:spPr>
        <p:txBody>
          <a:bodyPr/>
          <a:lstStyle/>
          <a:p>
            <a:pPr eaLnBrk="1" hangingPunct="1"/>
            <a:r>
              <a:rPr lang="ar-SA" sz="3600" b="1" smtClean="0">
                <a:cs typeface="AL-Mateen" pitchFamily="2" charset="-78"/>
              </a:rPr>
              <a:t>أين نحن الآن ؟</a:t>
            </a:r>
          </a:p>
          <a:p>
            <a:pPr eaLnBrk="1" hangingPunct="1"/>
            <a:r>
              <a:rPr lang="ar-SA" sz="3600" b="1" smtClean="0">
                <a:cs typeface="AL-Mateen" pitchFamily="2" charset="-78"/>
              </a:rPr>
              <a:t>أين نريد أن نصل ؟</a:t>
            </a:r>
          </a:p>
          <a:p>
            <a:pPr eaLnBrk="1" hangingPunct="1"/>
            <a:r>
              <a:rPr lang="ar-SA" sz="3600" b="1" smtClean="0">
                <a:cs typeface="AL-Mateen" pitchFamily="2" charset="-78"/>
              </a:rPr>
              <a:t>كيف نصل إلى ما نريد؟</a:t>
            </a:r>
          </a:p>
          <a:p>
            <a:pPr eaLnBrk="1" hangingPunct="1"/>
            <a:endParaRPr lang="en-US" sz="3600" b="1" smtClean="0">
              <a:cs typeface="AL-Mateen" pitchFamily="2" charset="-78"/>
            </a:endParaRPr>
          </a:p>
        </p:txBody>
      </p:sp>
      <p:pic>
        <p:nvPicPr>
          <p:cNvPr id="59396" name="صورة 3" descr="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37861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وحدة نمط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وحدة نمطية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حدة نمطي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وحدة نمطية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وحدة نمطية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مشربية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1255</TotalTime>
  <Words>788</Words>
  <Application>Microsoft Office PowerPoint</Application>
  <PresentationFormat>عرض على الشاشة (3:4)‏</PresentationFormat>
  <Paragraphs>163</Paragraphs>
  <Slides>35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25</vt:i4>
      </vt:variant>
      <vt:variant>
        <vt:lpstr>سمة</vt:lpstr>
      </vt:variant>
      <vt:variant>
        <vt:i4>10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71" baseType="lpstr">
      <vt:lpstr>Arial</vt:lpstr>
      <vt:lpstr>Tw Cen MT</vt:lpstr>
      <vt:lpstr>Wingdings</vt:lpstr>
      <vt:lpstr>Wingdings 2</vt:lpstr>
      <vt:lpstr>Calibri</vt:lpstr>
      <vt:lpstr>Franklin Gothic Book</vt:lpstr>
      <vt:lpstr>Tahoma</vt:lpstr>
      <vt:lpstr>Perpetua</vt:lpstr>
      <vt:lpstr>Times New Roman</vt:lpstr>
      <vt:lpstr>Georgia</vt:lpstr>
      <vt:lpstr>Verdana</vt:lpstr>
      <vt:lpstr>Traditional Arabic</vt:lpstr>
      <vt:lpstr>Constantia</vt:lpstr>
      <vt:lpstr>Majalla UI</vt:lpstr>
      <vt:lpstr>Corbel</vt:lpstr>
      <vt:lpstr>Wingdings 3</vt:lpstr>
      <vt:lpstr>Trebuchet MS</vt:lpstr>
      <vt:lpstr>Century Schoolbook</vt:lpstr>
      <vt:lpstr>AL-Battar</vt:lpstr>
      <vt:lpstr>Al-Mothnna</vt:lpstr>
      <vt:lpstr>Al-Hadith1</vt:lpstr>
      <vt:lpstr>AL-Mateen</vt:lpstr>
      <vt:lpstr>AL-Mohanad</vt:lpstr>
      <vt:lpstr>AL-Mohanad Bold</vt:lpstr>
      <vt:lpstr>Symbol</vt:lpstr>
      <vt:lpstr>ألوان متوسطة</vt:lpstr>
      <vt:lpstr>موازنة</vt:lpstr>
      <vt:lpstr>مدني</vt:lpstr>
      <vt:lpstr>1_ألوان متوسطة</vt:lpstr>
      <vt:lpstr>واجهة</vt:lpstr>
      <vt:lpstr>تدفق</vt:lpstr>
      <vt:lpstr>وحدة نمطية</vt:lpstr>
      <vt:lpstr>حضري</vt:lpstr>
      <vt:lpstr>مشربية</vt:lpstr>
      <vt:lpstr>1_واجهة</vt:lpstr>
      <vt:lpstr>Picture (Metafile)</vt:lpstr>
      <vt:lpstr>الشريحة 1</vt:lpstr>
      <vt:lpstr>المعايير والمشرات</vt:lpstr>
      <vt:lpstr>الشريحة 3</vt:lpstr>
      <vt:lpstr>أجمل تعليق ؟؟</vt:lpstr>
      <vt:lpstr>الأزمة والمخرج ..</vt:lpstr>
      <vt:lpstr>منطلقات هامة لكل مشروع :</vt:lpstr>
      <vt:lpstr>الشريحة 7</vt:lpstr>
      <vt:lpstr>الشريحة 8</vt:lpstr>
      <vt:lpstr>مراحل التخطيط للمشروع </vt:lpstr>
      <vt:lpstr>أسئلة معينة على التخطيط الجيد ..</vt:lpstr>
      <vt:lpstr>تمرين فردي .. عصف ذهني ”5“ دقائق </vt:lpstr>
      <vt:lpstr>كيف تقنع الناس بمشروعك :</vt:lpstr>
      <vt:lpstr>تقييم المشروع ..</vt:lpstr>
      <vt:lpstr>لماذا نقيّم المشاريع :</vt:lpstr>
      <vt:lpstr>أسئلة مهمة عند تقييم المشاريع ..</vt:lpstr>
      <vt:lpstr>الشريحة 16</vt:lpstr>
      <vt:lpstr>تقييم الأثر</vt:lpstr>
      <vt:lpstr>الشريحة 18</vt:lpstr>
      <vt:lpstr>استطلاع رأي .. ”5“ دقائق </vt:lpstr>
      <vt:lpstr>المعايير :</vt:lpstr>
      <vt:lpstr>أنواع المعايير</vt:lpstr>
      <vt:lpstr>محتوى المعايير :</vt:lpstr>
      <vt:lpstr>الشريحة 23</vt:lpstr>
      <vt:lpstr>علق على الصورة :</vt:lpstr>
      <vt:lpstr>المؤشرات</vt:lpstr>
      <vt:lpstr>المؤشرات هي :</vt:lpstr>
      <vt:lpstr>تمرين جماعي ”10“ دقائق .</vt:lpstr>
      <vt:lpstr>فوائد وضع المعايير والمؤشرات :</vt:lpstr>
      <vt:lpstr>ماذا تقيس المؤشرات :</vt:lpstr>
      <vt:lpstr>من يضع المؤشرات :</vt:lpstr>
      <vt:lpstr>ماذا نحتاج لوضع المؤشرات :</vt:lpstr>
      <vt:lpstr>مثال على المعايير والمؤشرات :</vt:lpstr>
      <vt:lpstr>قصيرة </vt:lpstr>
      <vt:lpstr>تطبيقات عملية </vt:lpstr>
      <vt:lpstr>ختاما نتمنى لكم التوفيق والسداد 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مبدأ باريتو( قاعدة 20/80 )</dc:title>
  <dc:creator>قمة التقنية</dc:creator>
  <cp:lastModifiedBy>Toshiba</cp:lastModifiedBy>
  <cp:revision>119</cp:revision>
  <dcterms:created xsi:type="dcterms:W3CDTF">2011-04-02T04:50:08Z</dcterms:created>
  <dcterms:modified xsi:type="dcterms:W3CDTF">2012-04-30T14:40:18Z</dcterms:modified>
</cp:coreProperties>
</file>