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0" r:id="rId1"/>
  </p:sldMasterIdLst>
  <p:notesMasterIdLst>
    <p:notesMasterId r:id="rId15"/>
  </p:notesMasterIdLst>
  <p:sldIdLst>
    <p:sldId id="299" r:id="rId2"/>
    <p:sldId id="258" r:id="rId3"/>
    <p:sldId id="259" r:id="rId4"/>
    <p:sldId id="281" r:id="rId5"/>
    <p:sldId id="282" r:id="rId6"/>
    <p:sldId id="292" r:id="rId7"/>
    <p:sldId id="293" r:id="rId8"/>
    <p:sldId id="294" r:id="rId9"/>
    <p:sldId id="295" r:id="rId10"/>
    <p:sldId id="296" r:id="rId11"/>
    <p:sldId id="297" r:id="rId12"/>
    <p:sldId id="298" r:id="rId13"/>
    <p:sldId id="279"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0PZWBoAS/Yzpfp9mJGIXZA==" hashData="TjsIbRb07jK3yUr+fzdalOINTTk="/>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0" d="100"/>
          <a:sy n="60" d="100"/>
        </p:scale>
        <p:origin x="-1656"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7482200-68F1-4E43-BBB9-855E847B6B8D}" type="datetimeFigureOut">
              <a:rPr lang="ar-SA" smtClean="0"/>
              <a:t>13/03/36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3067E83-F224-4C29-8B71-32B67C4A7A51}" type="slidenum">
              <a:rPr lang="ar-SA" smtClean="0"/>
              <a:t>‹#›</a:t>
            </a:fld>
            <a:endParaRPr lang="ar-SA"/>
          </a:p>
        </p:txBody>
      </p:sp>
    </p:spTree>
    <p:extLst>
      <p:ext uri="{BB962C8B-B14F-4D97-AF65-F5344CB8AC3E}">
        <p14:creationId xmlns:p14="http://schemas.microsoft.com/office/powerpoint/2010/main" val="23379966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2593E938-FDB1-4B17-A9EB-EAFC7CD303EB}" type="slidenum">
              <a:rPr lang="ar-SA" smtClean="0"/>
              <a:t>11</a:t>
            </a:fld>
            <a:endParaRPr lang="ar-SA"/>
          </a:p>
        </p:txBody>
      </p:sp>
    </p:spTree>
    <p:extLst>
      <p:ext uri="{BB962C8B-B14F-4D97-AF65-F5344CB8AC3E}">
        <p14:creationId xmlns:p14="http://schemas.microsoft.com/office/powerpoint/2010/main" val="48004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Date Placeholder 3"/>
          <p:cNvSpPr>
            <a:spLocks noGrp="1"/>
          </p:cNvSpPr>
          <p:nvPr>
            <p:ph type="dt" sz="half" idx="10"/>
          </p:nvPr>
        </p:nvSpPr>
        <p:spPr/>
        <p:txBody>
          <a:bodyPr/>
          <a:lstStyle/>
          <a:p>
            <a:fld id="{F98A917F-A04C-4C89-9A5C-14AEEA49966A}" type="datetime1">
              <a:rPr lang="ar-SA" smtClean="0"/>
              <a:t>13/03/36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567E977-A5C1-4A40-B5C2-54B8455B2C6A}" type="slidenum">
              <a:rPr lang="ar-SA" smtClean="0"/>
              <a:t>‹#›</a:t>
            </a:fld>
            <a:endParaRPr lang="ar-SA"/>
          </a:p>
        </p:txBody>
      </p:sp>
    </p:spTree>
    <p:extLst>
      <p:ext uri="{BB962C8B-B14F-4D97-AF65-F5344CB8AC3E}">
        <p14:creationId xmlns:p14="http://schemas.microsoft.com/office/powerpoint/2010/main" val="105872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2659D44-6CCB-40ED-B69A-37FBF54F9CE9}" type="datetime1">
              <a:rPr lang="ar-SA" smtClean="0"/>
              <a:t>13/03/36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567E977-A5C1-4A40-B5C2-54B8455B2C6A}" type="slidenum">
              <a:rPr lang="ar-SA" smtClean="0"/>
              <a:t>‹#›</a:t>
            </a:fld>
            <a:endParaRPr lang="ar-SA"/>
          </a:p>
        </p:txBody>
      </p:sp>
    </p:spTree>
    <p:extLst>
      <p:ext uri="{BB962C8B-B14F-4D97-AF65-F5344CB8AC3E}">
        <p14:creationId xmlns:p14="http://schemas.microsoft.com/office/powerpoint/2010/main" val="303130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B57FCEB-1ADC-46E1-8967-2D0C6135550B}" type="datetime1">
              <a:rPr lang="ar-SA" smtClean="0"/>
              <a:t>13/03/36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567E977-A5C1-4A40-B5C2-54B8455B2C6A}" type="slidenum">
              <a:rPr lang="ar-SA" smtClean="0"/>
              <a:t>‹#›</a:t>
            </a:fld>
            <a:endParaRPr lang="ar-SA"/>
          </a:p>
        </p:txBody>
      </p:sp>
    </p:spTree>
    <p:extLst>
      <p:ext uri="{BB962C8B-B14F-4D97-AF65-F5344CB8AC3E}">
        <p14:creationId xmlns:p14="http://schemas.microsoft.com/office/powerpoint/2010/main" val="2291119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86C5A8-7C9F-487A-A824-56784F882B38}" type="datetimeFigureOut">
              <a:rPr lang="en-US" smtClean="0">
                <a:solidFill>
                  <a:prstClr val="black">
                    <a:tint val="75000"/>
                  </a:prstClr>
                </a:solidFill>
              </a:rPr>
              <a:pPr/>
              <a:t>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736B5C8-DBD4-4395-A5A7-F16F67D89D67}"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rot="21437219">
            <a:off x="603111" y="1593837"/>
            <a:ext cx="8162295" cy="45748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79016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3962400" y="14478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3962400" y="22860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3962400" y="3124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3962400" y="3962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51550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8D22EFBD-B7EE-44A4-887D-96ECE5573507}" type="datetime1">
              <a:rPr lang="ar-SA" smtClean="0"/>
              <a:t>13/03/36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567E977-A5C1-4A40-B5C2-54B8455B2C6A}" type="slidenum">
              <a:rPr lang="ar-SA" smtClean="0"/>
              <a:t>‹#›</a:t>
            </a:fld>
            <a:endParaRPr lang="ar-SA"/>
          </a:p>
        </p:txBody>
      </p:sp>
    </p:spTree>
    <p:extLst>
      <p:ext uri="{BB962C8B-B14F-4D97-AF65-F5344CB8AC3E}">
        <p14:creationId xmlns:p14="http://schemas.microsoft.com/office/powerpoint/2010/main" val="361152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C7A52360-C1AB-41EE-98DD-F0DF9E5C4F66}" type="datetime1">
              <a:rPr lang="ar-SA" smtClean="0"/>
              <a:t>13/03/36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567E977-A5C1-4A40-B5C2-54B8455B2C6A}" type="slidenum">
              <a:rPr lang="ar-SA" smtClean="0"/>
              <a:t>‹#›</a:t>
            </a:fld>
            <a:endParaRPr lang="ar-SA"/>
          </a:p>
        </p:txBody>
      </p:sp>
    </p:spTree>
    <p:extLst>
      <p:ext uri="{BB962C8B-B14F-4D97-AF65-F5344CB8AC3E}">
        <p14:creationId xmlns:p14="http://schemas.microsoft.com/office/powerpoint/2010/main" val="364685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DC43EFC3-DC13-4ACD-A927-E16CBA49CDF4}" type="datetime1">
              <a:rPr lang="ar-SA" smtClean="0"/>
              <a:t>13/03/36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567E977-A5C1-4A40-B5C2-54B8455B2C6A}" type="slidenum">
              <a:rPr lang="ar-SA" smtClean="0"/>
              <a:t>‹#›</a:t>
            </a:fld>
            <a:endParaRPr lang="ar-SA"/>
          </a:p>
        </p:txBody>
      </p:sp>
    </p:spTree>
    <p:extLst>
      <p:ext uri="{BB962C8B-B14F-4D97-AF65-F5344CB8AC3E}">
        <p14:creationId xmlns:p14="http://schemas.microsoft.com/office/powerpoint/2010/main" val="88794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ACC065F2-5B43-4752-847E-D2B5D3C51FC6}" type="datetime1">
              <a:rPr lang="ar-SA" smtClean="0"/>
              <a:t>13/03/36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567E977-A5C1-4A40-B5C2-54B8455B2C6A}" type="slidenum">
              <a:rPr lang="ar-SA" smtClean="0"/>
              <a:t>‹#›</a:t>
            </a:fld>
            <a:endParaRPr lang="ar-SA"/>
          </a:p>
        </p:txBody>
      </p:sp>
    </p:spTree>
    <p:extLst>
      <p:ext uri="{BB962C8B-B14F-4D97-AF65-F5344CB8AC3E}">
        <p14:creationId xmlns:p14="http://schemas.microsoft.com/office/powerpoint/2010/main" val="52031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528E4A8E-D262-41DB-BAE2-567E8A426099}" type="datetime1">
              <a:rPr lang="ar-SA" smtClean="0"/>
              <a:t>13/03/36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567E977-A5C1-4A40-B5C2-54B8455B2C6A}" type="slidenum">
              <a:rPr lang="ar-SA" smtClean="0"/>
              <a:t>‹#›</a:t>
            </a:fld>
            <a:endParaRPr lang="ar-SA"/>
          </a:p>
        </p:txBody>
      </p:sp>
    </p:spTree>
    <p:extLst>
      <p:ext uri="{BB962C8B-B14F-4D97-AF65-F5344CB8AC3E}">
        <p14:creationId xmlns:p14="http://schemas.microsoft.com/office/powerpoint/2010/main" val="407078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A03E0-DEF0-4028-B072-98FF378C257C}" type="datetime1">
              <a:rPr lang="ar-SA" smtClean="0"/>
              <a:t>13/03/36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567E977-A5C1-4A40-B5C2-54B8455B2C6A}" type="slidenum">
              <a:rPr lang="ar-SA" smtClean="0"/>
              <a:t>‹#›</a:t>
            </a:fld>
            <a:endParaRPr lang="ar-SA"/>
          </a:p>
        </p:txBody>
      </p:sp>
    </p:spTree>
    <p:extLst>
      <p:ext uri="{BB962C8B-B14F-4D97-AF65-F5344CB8AC3E}">
        <p14:creationId xmlns:p14="http://schemas.microsoft.com/office/powerpoint/2010/main" val="3468431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D25DF968-3EB1-4317-91FA-8CA4C9F4C2AA}" type="datetime1">
              <a:rPr lang="ar-SA" smtClean="0"/>
              <a:t>13/03/36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567E977-A5C1-4A40-B5C2-54B8455B2C6A}" type="slidenum">
              <a:rPr lang="ar-SA" smtClean="0"/>
              <a:t>‹#›</a:t>
            </a:fld>
            <a:endParaRPr lang="ar-SA"/>
          </a:p>
        </p:txBody>
      </p:sp>
    </p:spTree>
    <p:extLst>
      <p:ext uri="{BB962C8B-B14F-4D97-AF65-F5344CB8AC3E}">
        <p14:creationId xmlns:p14="http://schemas.microsoft.com/office/powerpoint/2010/main" val="91238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CF3E3AB-36B6-4D87-9CC8-26D20099152C}" type="datetime1">
              <a:rPr lang="ar-SA" smtClean="0"/>
              <a:t>13/03/36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567E977-A5C1-4A40-B5C2-54B8455B2C6A}" type="slidenum">
              <a:rPr lang="ar-SA" smtClean="0"/>
              <a:t>‹#›</a:t>
            </a:fld>
            <a:endParaRPr lang="ar-SA"/>
          </a:p>
        </p:txBody>
      </p:sp>
    </p:spTree>
    <p:extLst>
      <p:ext uri="{BB962C8B-B14F-4D97-AF65-F5344CB8AC3E}">
        <p14:creationId xmlns:p14="http://schemas.microsoft.com/office/powerpoint/2010/main" val="367701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BAB77-5B7C-4784-A860-85849395DDC7}" type="datetime1">
              <a:rPr lang="ar-SA" smtClean="0"/>
              <a:t>13/03/36</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7E977-A5C1-4A40-B5C2-54B8455B2C6A}" type="slidenum">
              <a:rPr lang="ar-SA" smtClean="0"/>
              <a:t>‹#›</a:t>
            </a:fld>
            <a:endParaRPr lang="ar-SA"/>
          </a:p>
        </p:txBody>
      </p:sp>
    </p:spTree>
    <p:extLst>
      <p:ext uri="{BB962C8B-B14F-4D97-AF65-F5344CB8AC3E}">
        <p14:creationId xmlns:p14="http://schemas.microsoft.com/office/powerpoint/2010/main" val="306850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75" y="1235678"/>
            <a:ext cx="6096000" cy="4572000"/>
          </a:xfrm>
          <a:prstGeom prst="rect">
            <a:avLst/>
          </a:prstGeom>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297093" y="498774"/>
            <a:ext cx="2993020" cy="1485820"/>
          </a:xfrm>
          <a:prstGeom prst="rect">
            <a:avLst/>
          </a:prstGeom>
        </p:spPr>
      </p:pic>
      <p:cxnSp>
        <p:nvCxnSpPr>
          <p:cNvPr id="7" name="Straight Arrow Connector 10"/>
          <p:cNvCxnSpPr>
            <a:stCxn id="6" idx="2"/>
          </p:cNvCxnSpPr>
          <p:nvPr/>
        </p:nvCxnSpPr>
        <p:spPr>
          <a:xfrm rot="16200000" flipH="1">
            <a:off x="6484598" y="2293598"/>
            <a:ext cx="1673006" cy="1054997"/>
          </a:xfrm>
          <a:prstGeom prst="curvedConnector3">
            <a:avLst>
              <a:gd name="adj1" fmla="val 50000"/>
            </a:avLst>
          </a:prstGeom>
          <a:ln w="6667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362200" y="311008"/>
            <a:ext cx="1801523" cy="930676"/>
          </a:xfrm>
          <a:prstGeom prst="rect">
            <a:avLst/>
          </a:prstGeom>
        </p:spPr>
      </p:pic>
      <p:pic>
        <p:nvPicPr>
          <p:cNvPr id="9" name="Picture 8"/>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407220" y="1614350"/>
            <a:ext cx="1756503" cy="1024627"/>
          </a:xfrm>
          <a:prstGeom prst="rect">
            <a:avLst/>
          </a:prstGeom>
        </p:spPr>
      </p:pic>
      <p:pic>
        <p:nvPicPr>
          <p:cNvPr id="10" name="Picture 9"/>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5493153" y="3827349"/>
            <a:ext cx="3219181" cy="1101549"/>
          </a:xfrm>
          <a:prstGeom prst="rect">
            <a:avLst/>
          </a:prstGeom>
        </p:spPr>
      </p:pic>
      <p:pic>
        <p:nvPicPr>
          <p:cNvPr id="11" name="Picture 10"/>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154475" y="570201"/>
            <a:ext cx="2167933" cy="1556464"/>
          </a:xfrm>
          <a:prstGeom prst="rect">
            <a:avLst/>
          </a:prstGeom>
        </p:spPr>
      </p:pic>
      <p:cxnSp>
        <p:nvCxnSpPr>
          <p:cNvPr id="12" name="Straight Arrow Connector 10"/>
          <p:cNvCxnSpPr/>
          <p:nvPr/>
        </p:nvCxnSpPr>
        <p:spPr>
          <a:xfrm flipV="1">
            <a:off x="4163723" y="1614350"/>
            <a:ext cx="1246479" cy="595455"/>
          </a:xfrm>
          <a:prstGeom prst="curvedConnector3">
            <a:avLst>
              <a:gd name="adj1" fmla="val 50000"/>
            </a:avLst>
          </a:prstGeom>
          <a:ln w="666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0"/>
          <p:cNvCxnSpPr/>
          <p:nvPr/>
        </p:nvCxnSpPr>
        <p:spPr>
          <a:xfrm>
            <a:off x="4267200" y="570201"/>
            <a:ext cx="1295400" cy="307092"/>
          </a:xfrm>
          <a:prstGeom prst="curvedConnector3">
            <a:avLst>
              <a:gd name="adj1" fmla="val 50000"/>
            </a:avLst>
          </a:prstGeom>
          <a:ln w="666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a:off x="1513076" y="1868439"/>
            <a:ext cx="849124" cy="341366"/>
          </a:xfrm>
          <a:prstGeom prst="curvedConnector3">
            <a:avLst/>
          </a:prstGeom>
          <a:ln w="539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flipV="1">
            <a:off x="1513076" y="723747"/>
            <a:ext cx="772924" cy="212390"/>
          </a:xfrm>
          <a:prstGeom prst="curvedConnector3">
            <a:avLst/>
          </a:prstGeom>
          <a:ln w="539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0"/>
          <p:cNvCxnSpPr>
            <a:stCxn id="10" idx="1"/>
          </p:cNvCxnSpPr>
          <p:nvPr/>
        </p:nvCxnSpPr>
        <p:spPr>
          <a:xfrm rot="10800000">
            <a:off x="2590805" y="3429000"/>
            <a:ext cx="2902349" cy="949124"/>
          </a:xfrm>
          <a:prstGeom prst="curvedConnector3">
            <a:avLst>
              <a:gd name="adj1" fmla="val 50000"/>
            </a:avLst>
          </a:prstGeom>
          <a:ln w="666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472576" y="5734818"/>
            <a:ext cx="3660716" cy="1008112"/>
          </a:xfrm>
        </p:spPr>
        <p:txBody>
          <a:bodyPr>
            <a:normAutofit/>
          </a:bodyPr>
          <a:lstStyle/>
          <a:p>
            <a:r>
              <a:rPr lang="ar-SA" sz="2000" dirty="0">
                <a:solidFill>
                  <a:schemeClr val="bg1"/>
                </a:solidFill>
                <a:latin typeface="+mj-lt"/>
                <a:ea typeface="+mj-ea"/>
                <a:cs typeface="س حر كبير" pitchFamily="2" charset="-78"/>
              </a:rPr>
              <a:t>المدرب </a:t>
            </a:r>
          </a:p>
          <a:p>
            <a:r>
              <a:rPr lang="ar-SA" sz="2000" dirty="0">
                <a:solidFill>
                  <a:schemeClr val="bg1"/>
                </a:solidFill>
                <a:latin typeface="+mj-lt"/>
                <a:ea typeface="+mj-ea"/>
                <a:cs typeface="س حر كبير" pitchFamily="2" charset="-78"/>
              </a:rPr>
              <a:t>ايمن حسن طوباسي</a:t>
            </a:r>
          </a:p>
          <a:p>
            <a:endParaRPr lang="ar-SA" dirty="0" smtClean="0">
              <a:cs typeface="FS_Nice" pitchFamily="2" charset="-78"/>
            </a:endParaRPr>
          </a:p>
          <a:p>
            <a:endParaRPr lang="en-US" dirty="0"/>
          </a:p>
        </p:txBody>
      </p:sp>
      <p:sp>
        <p:nvSpPr>
          <p:cNvPr id="2" name="Title 1"/>
          <p:cNvSpPr>
            <a:spLocks noGrp="1"/>
          </p:cNvSpPr>
          <p:nvPr>
            <p:ph type="ctrTitle"/>
          </p:nvPr>
        </p:nvSpPr>
        <p:spPr>
          <a:xfrm>
            <a:off x="13138" y="5705173"/>
            <a:ext cx="6588225" cy="1152128"/>
          </a:xfrm>
        </p:spPr>
        <p:txBody>
          <a:bodyPr>
            <a:normAutofit/>
          </a:bodyPr>
          <a:lstStyle/>
          <a:p>
            <a:r>
              <a:rPr lang="ar-SA" sz="4800" dirty="0" smtClean="0">
                <a:solidFill>
                  <a:schemeClr val="bg1"/>
                </a:solidFill>
                <a:cs typeface="س حر كبير" pitchFamily="2" charset="-78"/>
              </a:rPr>
              <a:t>كيفية اعداد خرائط التدفق</a:t>
            </a:r>
            <a:endParaRPr lang="en-US" sz="4800" dirty="0">
              <a:solidFill>
                <a:schemeClr val="bg1"/>
              </a:solidFill>
              <a:cs typeface="س حر كبير" pitchFamily="2" charset="-78"/>
            </a:endParaRPr>
          </a:p>
        </p:txBody>
      </p:sp>
      <p:sp>
        <p:nvSpPr>
          <p:cNvPr id="17" name="TextBox 16"/>
          <p:cNvSpPr txBox="1"/>
          <p:nvPr/>
        </p:nvSpPr>
        <p:spPr>
          <a:xfrm>
            <a:off x="2590804" y="581476"/>
            <a:ext cx="1526075" cy="369332"/>
          </a:xfrm>
          <a:prstGeom prst="rect">
            <a:avLst/>
          </a:prstGeom>
          <a:noFill/>
        </p:spPr>
        <p:txBody>
          <a:bodyPr wrap="square" rtlCol="0">
            <a:spAutoFit/>
          </a:bodyPr>
          <a:lstStyle/>
          <a:p>
            <a:endParaRPr lang="en-US" dirty="0">
              <a:solidFill>
                <a:schemeClr val="bg1"/>
              </a:solidFill>
            </a:endParaRPr>
          </a:p>
        </p:txBody>
      </p:sp>
      <p:sp>
        <p:nvSpPr>
          <p:cNvPr id="18" name="TextBox 17"/>
          <p:cNvSpPr txBox="1"/>
          <p:nvPr/>
        </p:nvSpPr>
        <p:spPr>
          <a:xfrm>
            <a:off x="2718315" y="1960484"/>
            <a:ext cx="1526075" cy="369332"/>
          </a:xfrm>
          <a:prstGeom prst="rect">
            <a:avLst/>
          </a:prstGeom>
          <a:noFill/>
        </p:spPr>
        <p:txBody>
          <a:bodyPr wrap="square" rtlCol="0">
            <a:spAutoFit/>
          </a:bodyPr>
          <a:lstStyle/>
          <a:p>
            <a:endParaRPr lang="en-US" dirty="0">
              <a:solidFill>
                <a:schemeClr val="bg1"/>
              </a:solidFill>
            </a:endParaRPr>
          </a:p>
        </p:txBody>
      </p:sp>
      <p:sp>
        <p:nvSpPr>
          <p:cNvPr id="19" name="TextBox 18"/>
          <p:cNvSpPr txBox="1"/>
          <p:nvPr/>
        </p:nvSpPr>
        <p:spPr>
          <a:xfrm>
            <a:off x="373463" y="1163767"/>
            <a:ext cx="1526075" cy="369332"/>
          </a:xfrm>
          <a:prstGeom prst="rect">
            <a:avLst/>
          </a:prstGeom>
          <a:noFill/>
        </p:spPr>
        <p:txBody>
          <a:bodyPr wrap="square" rtlCol="0">
            <a:spAutoFit/>
          </a:bodyPr>
          <a:lstStyle/>
          <a:p>
            <a:endParaRPr lang="en-US" dirty="0">
              <a:solidFill>
                <a:schemeClr val="bg1"/>
              </a:solidFill>
            </a:endParaRPr>
          </a:p>
        </p:txBody>
      </p:sp>
      <p:sp>
        <p:nvSpPr>
          <p:cNvPr id="20" name="TextBox 19"/>
          <p:cNvSpPr txBox="1"/>
          <p:nvPr/>
        </p:nvSpPr>
        <p:spPr>
          <a:xfrm>
            <a:off x="6111815" y="1082831"/>
            <a:ext cx="1665635" cy="369332"/>
          </a:xfrm>
          <a:prstGeom prst="rect">
            <a:avLst/>
          </a:prstGeom>
          <a:noFill/>
        </p:spPr>
        <p:txBody>
          <a:bodyPr wrap="square" rtlCol="0">
            <a:spAutoFit/>
          </a:bodyPr>
          <a:lstStyle/>
          <a:p>
            <a:endParaRPr lang="en-US" dirty="0">
              <a:solidFill>
                <a:schemeClr val="bg1"/>
              </a:solidFill>
            </a:endParaRPr>
          </a:p>
        </p:txBody>
      </p:sp>
      <p:sp>
        <p:nvSpPr>
          <p:cNvPr id="21" name="TextBox 20"/>
          <p:cNvSpPr txBox="1"/>
          <p:nvPr/>
        </p:nvSpPr>
        <p:spPr>
          <a:xfrm>
            <a:off x="6324600" y="4193457"/>
            <a:ext cx="1665635" cy="369332"/>
          </a:xfrm>
          <a:prstGeom prst="rect">
            <a:avLst/>
          </a:prstGeom>
          <a:no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417690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6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2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600"/>
                                        <p:tgtEl>
                                          <p:spTgt spid="3">
                                            <p:txEl>
                                              <p:pRg st="1" end="1"/>
                                            </p:txEl>
                                          </p:spTgt>
                                        </p:tgtEl>
                                      </p:cBhvr>
                                    </p:animEffect>
                                  </p:childTnLst>
                                </p:cTn>
                              </p:par>
                              <p:par>
                                <p:cTn id="16" presetID="22" presetClass="entr" presetSubtype="8" fill="hold" nodeType="withEffect">
                                  <p:stCondLst>
                                    <p:cond delay="12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700"/>
                                        <p:tgtEl>
                                          <p:spTgt spid="11"/>
                                        </p:tgtEl>
                                      </p:cBhvr>
                                    </p:animEffect>
                                  </p:childTnLst>
                                </p:cTn>
                              </p:par>
                              <p:par>
                                <p:cTn id="19" presetID="10" presetClass="entr" presetSubtype="0" fill="hold" nodeType="withEffect">
                                  <p:stCondLst>
                                    <p:cond delay="34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100"/>
                                        <p:tgtEl>
                                          <p:spTgt spid="15"/>
                                        </p:tgtEl>
                                      </p:cBhvr>
                                    </p:animEffect>
                                  </p:childTnLst>
                                </p:cTn>
                              </p:par>
                              <p:par>
                                <p:cTn id="22" presetID="10" presetClass="entr" presetSubtype="0" fill="hold" nodeType="withEffect">
                                  <p:stCondLst>
                                    <p:cond delay="34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100"/>
                                        <p:tgtEl>
                                          <p:spTgt spid="14"/>
                                        </p:tgtEl>
                                      </p:cBhvr>
                                    </p:animEffect>
                                  </p:childTnLst>
                                </p:cTn>
                              </p:par>
                              <p:par>
                                <p:cTn id="25" presetID="22" presetClass="entr" presetSubtype="8" fill="hold" nodeType="withEffect">
                                  <p:stCondLst>
                                    <p:cond delay="47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400"/>
                                        <p:tgtEl>
                                          <p:spTgt spid="8"/>
                                        </p:tgtEl>
                                      </p:cBhvr>
                                    </p:animEffect>
                                  </p:childTnLst>
                                </p:cTn>
                              </p:par>
                              <p:par>
                                <p:cTn id="28" presetID="22" presetClass="entr" presetSubtype="8" fill="hold" nodeType="withEffect">
                                  <p:stCondLst>
                                    <p:cond delay="470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400"/>
                                        <p:tgtEl>
                                          <p:spTgt spid="9"/>
                                        </p:tgtEl>
                                      </p:cBhvr>
                                    </p:animEffect>
                                  </p:childTnLst>
                                </p:cTn>
                              </p:par>
                              <p:par>
                                <p:cTn id="31" presetID="10" presetClass="entr" presetSubtype="0" fill="hold" nodeType="withEffect">
                                  <p:stCondLst>
                                    <p:cond delay="62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par>
                                <p:cTn id="34" presetID="10" presetClass="entr" presetSubtype="0" fill="hold" nodeType="withEffect">
                                  <p:stCondLst>
                                    <p:cond delay="62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childTnLst>
                                </p:cTn>
                              </p:par>
                              <p:par>
                                <p:cTn id="37" presetID="22" presetClass="entr" presetSubtype="1" fill="hold" nodeType="withEffect">
                                  <p:stCondLst>
                                    <p:cond delay="750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1200"/>
                                        <p:tgtEl>
                                          <p:spTgt spid="6"/>
                                        </p:tgtEl>
                                      </p:cBhvr>
                                    </p:animEffect>
                                  </p:childTnLst>
                                </p:cTn>
                              </p:par>
                              <p:par>
                                <p:cTn id="40" presetID="22" presetClass="entr" presetSubtype="1" fill="hold" nodeType="withEffect">
                                  <p:stCondLst>
                                    <p:cond delay="910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1000"/>
                                        <p:tgtEl>
                                          <p:spTgt spid="7"/>
                                        </p:tgtEl>
                                      </p:cBhvr>
                                    </p:animEffect>
                                  </p:childTnLst>
                                </p:cTn>
                              </p:par>
                              <p:par>
                                <p:cTn id="43" presetID="22" presetClass="entr" presetSubtype="2" fill="hold" nodeType="withEffect">
                                  <p:stCondLst>
                                    <p:cond delay="1040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1700"/>
                                        <p:tgtEl>
                                          <p:spTgt spid="10"/>
                                        </p:tgtEl>
                                      </p:cBhvr>
                                    </p:animEffect>
                                  </p:childTnLst>
                                </p:cTn>
                              </p:par>
                              <p:par>
                                <p:cTn id="46" presetID="22" presetClass="entr" presetSubtype="2" fill="hold" nodeType="withEffect">
                                  <p:stCondLst>
                                    <p:cond delay="12700"/>
                                  </p:stCondLst>
                                  <p:childTnLst>
                                    <p:set>
                                      <p:cBhvr>
                                        <p:cTn id="47" dur="1" fill="hold">
                                          <p:stCondLst>
                                            <p:cond delay="0"/>
                                          </p:stCondLst>
                                        </p:cTn>
                                        <p:tgtEl>
                                          <p:spTgt spid="16"/>
                                        </p:tgtEl>
                                        <p:attrNameLst>
                                          <p:attrName>style.visibility</p:attrName>
                                        </p:attrNameLst>
                                      </p:cBhvr>
                                      <p:to>
                                        <p:strVal val="visible"/>
                                      </p:to>
                                    </p:set>
                                    <p:animEffect transition="in" filter="wipe(right)">
                                      <p:cBhvr>
                                        <p:cTn id="48" dur="1400"/>
                                        <p:tgtEl>
                                          <p:spTgt spid="16"/>
                                        </p:tgtEl>
                                      </p:cBhvr>
                                    </p:animEffect>
                                  </p:childTnLst>
                                </p:cTn>
                              </p:par>
                              <p:par>
                                <p:cTn id="49" presetID="22" presetClass="entr" presetSubtype="8" fill="hold" grpId="0" nodeType="withEffect" nodePh="1">
                                  <p:stCondLst>
                                    <p:cond delay="1200"/>
                                  </p:stCondLst>
                                  <p:endCondLst>
                                    <p:cond evt="begin" delay="0">
                                      <p:tn val="49"/>
                                    </p:cond>
                                  </p:end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700"/>
                                        <p:tgtEl>
                                          <p:spTgt spid="19"/>
                                        </p:tgtEl>
                                      </p:cBhvr>
                                    </p:animEffect>
                                  </p:childTnLst>
                                </p:cTn>
                              </p:par>
                              <p:par>
                                <p:cTn id="52" presetID="22" presetClass="entr" presetSubtype="8" fill="hold" grpId="0" nodeType="withEffect" nodePh="1">
                                  <p:stCondLst>
                                    <p:cond delay="4700"/>
                                  </p:stCondLst>
                                  <p:endCondLst>
                                    <p:cond evt="begin" delay="0">
                                      <p:tn val="52"/>
                                    </p:cond>
                                  </p:end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1400"/>
                                        <p:tgtEl>
                                          <p:spTgt spid="17"/>
                                        </p:tgtEl>
                                      </p:cBhvr>
                                    </p:animEffect>
                                  </p:childTnLst>
                                </p:cTn>
                              </p:par>
                              <p:par>
                                <p:cTn id="55" presetID="22" presetClass="entr" presetSubtype="8" fill="hold" grpId="0" nodeType="withEffect" nodePh="1">
                                  <p:stCondLst>
                                    <p:cond delay="4700"/>
                                  </p:stCondLst>
                                  <p:endCondLst>
                                    <p:cond evt="begin" delay="0">
                                      <p:tn val="55"/>
                                    </p:cond>
                                  </p:end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1400"/>
                                        <p:tgtEl>
                                          <p:spTgt spid="18"/>
                                        </p:tgtEl>
                                      </p:cBhvr>
                                    </p:animEffect>
                                  </p:childTnLst>
                                </p:cTn>
                              </p:par>
                              <p:par>
                                <p:cTn id="58" presetID="22" presetClass="entr" presetSubtype="1" fill="hold" grpId="0" nodeType="withEffect" nodePh="1">
                                  <p:stCondLst>
                                    <p:cond delay="7500"/>
                                  </p:stCondLst>
                                  <p:endCondLst>
                                    <p:cond evt="begin" delay="0">
                                      <p:tn val="58"/>
                                    </p:cond>
                                  </p:end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1200"/>
                                        <p:tgtEl>
                                          <p:spTgt spid="20"/>
                                        </p:tgtEl>
                                      </p:cBhvr>
                                    </p:animEffect>
                                  </p:childTnLst>
                                </p:cTn>
                              </p:par>
                              <p:par>
                                <p:cTn id="61" presetID="22" presetClass="entr" presetSubtype="2" fill="hold" grpId="0" nodeType="withEffect" nodePh="1">
                                  <p:stCondLst>
                                    <p:cond delay="10400"/>
                                  </p:stCondLst>
                                  <p:endCondLst>
                                    <p:cond evt="begin" delay="0">
                                      <p:tn val="61"/>
                                    </p:cond>
                                  </p:endCondLst>
                                  <p:childTnLst>
                                    <p:set>
                                      <p:cBhvr>
                                        <p:cTn id="62" dur="1" fill="hold">
                                          <p:stCondLst>
                                            <p:cond delay="0"/>
                                          </p:stCondLst>
                                        </p:cTn>
                                        <p:tgtEl>
                                          <p:spTgt spid="21"/>
                                        </p:tgtEl>
                                        <p:attrNameLst>
                                          <p:attrName>style.visibility</p:attrName>
                                        </p:attrNameLst>
                                      </p:cBhvr>
                                      <p:to>
                                        <p:strVal val="visible"/>
                                      </p:to>
                                    </p:set>
                                    <p:animEffect transition="in" filter="wipe(right)">
                                      <p:cBhvr>
                                        <p:cTn id="63" dur="17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7" grpId="0"/>
      <p:bldP spid="18" grpId="0"/>
      <p:bldP spid="19" grpId="0"/>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769127"/>
            <a:ext cx="2905374" cy="2166435"/>
          </a:xfrm>
          <a:prstGeom prst="rect">
            <a:avLst/>
          </a:prstGeom>
        </p:spPr>
      </p:pic>
      <p:sp>
        <p:nvSpPr>
          <p:cNvPr id="5" name="TextBox 4"/>
          <p:cNvSpPr txBox="1"/>
          <p:nvPr/>
        </p:nvSpPr>
        <p:spPr>
          <a:xfrm>
            <a:off x="1032086" y="4378466"/>
            <a:ext cx="1447800" cy="1015663"/>
          </a:xfrm>
          <a:prstGeom prst="rect">
            <a:avLst/>
          </a:prstGeom>
          <a:noFill/>
        </p:spPr>
        <p:txBody>
          <a:bodyPr wrap="square" rtlCol="0">
            <a:spAutoFit/>
          </a:bodyPr>
          <a:lstStyle/>
          <a:p>
            <a:pPr algn="ctr" rtl="1"/>
            <a:r>
              <a:rPr lang="ar-SA" sz="2000" b="1" dirty="0" smtClean="0">
                <a:solidFill>
                  <a:schemeClr val="bg1"/>
                </a:solidFill>
                <a:latin typeface="Bradley Hand ITC" pitchFamily="66" charset="0"/>
                <a:cs typeface="MCS Farisy S_I normal." pitchFamily="2" charset="-78"/>
              </a:rPr>
              <a:t>زبو</a:t>
            </a:r>
            <a:r>
              <a:rPr lang="ar-SA" sz="2000" b="1" dirty="0">
                <a:solidFill>
                  <a:schemeClr val="bg1"/>
                </a:solidFill>
                <a:latin typeface="Eraser" pitchFamily="2" charset="0"/>
                <a:cs typeface="MCS Farisy S_I normal." pitchFamily="2" charset="-78"/>
              </a:rPr>
              <a:t>ن</a:t>
            </a:r>
            <a:endParaRPr lang="en-US" sz="2000" b="1" dirty="0">
              <a:solidFill>
                <a:schemeClr val="bg1"/>
              </a:solidFill>
              <a:latin typeface="Eraser" pitchFamily="2" charset="0"/>
              <a:cs typeface="MCS Farisy S_I normal." pitchFamily="2" charset="-78"/>
            </a:endParaRPr>
          </a:p>
          <a:p>
            <a:pPr algn="ctr" rtl="1"/>
            <a:r>
              <a:rPr lang="ar-SA" sz="2000" b="1" dirty="0">
                <a:solidFill>
                  <a:schemeClr val="bg1"/>
                </a:solidFill>
                <a:latin typeface="Eraser" pitchFamily="2" charset="0"/>
                <a:cs typeface="MCS Farisy S_I normal." pitchFamily="2" charset="-78"/>
              </a:rPr>
              <a:t>اماكن</a:t>
            </a:r>
            <a:endParaRPr lang="en-US" sz="2000" b="1" dirty="0">
              <a:solidFill>
                <a:schemeClr val="bg1"/>
              </a:solidFill>
              <a:latin typeface="Eraser" pitchFamily="2" charset="0"/>
              <a:cs typeface="MCS Farisy S_I normal." pitchFamily="2" charset="-78"/>
            </a:endParaRPr>
          </a:p>
          <a:p>
            <a:pPr algn="ctr" rtl="1"/>
            <a:r>
              <a:rPr lang="ar-SA" sz="2000" b="1" dirty="0">
                <a:solidFill>
                  <a:schemeClr val="bg1"/>
                </a:solidFill>
                <a:latin typeface="Eraser" pitchFamily="2" charset="0"/>
                <a:cs typeface="MCS Farisy S_I normal." pitchFamily="2" charset="-78"/>
              </a:rPr>
              <a:t>ط</a:t>
            </a:r>
            <a:r>
              <a:rPr lang="ar-SA" sz="2000" b="1" dirty="0" smtClean="0">
                <a:solidFill>
                  <a:schemeClr val="bg1"/>
                </a:solidFill>
                <a:latin typeface="Bradley Hand ITC" pitchFamily="66" charset="0"/>
                <a:cs typeface="MCS Farisy S_I normal." pitchFamily="2" charset="-78"/>
              </a:rPr>
              <a:t>لبية</a:t>
            </a:r>
            <a:endParaRPr lang="en-US" sz="2000" b="1" dirty="0">
              <a:solidFill>
                <a:schemeClr val="bg1"/>
              </a:solidFill>
              <a:latin typeface="Bradley Hand ITC" pitchFamily="66" charset="0"/>
              <a:cs typeface="MCS Farisy S_I normal." pitchFamily="2" charset="-78"/>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93" r="1123"/>
          <a:stretch/>
        </p:blipFill>
        <p:spPr>
          <a:xfrm>
            <a:off x="3657600" y="3595856"/>
            <a:ext cx="3474720" cy="2423944"/>
          </a:xfrm>
          <a:prstGeom prst="rect">
            <a:avLst/>
          </a:prstGeom>
        </p:spPr>
      </p:pic>
      <p:sp>
        <p:nvSpPr>
          <p:cNvPr id="7" name="TextBox 6"/>
          <p:cNvSpPr txBox="1"/>
          <p:nvPr/>
        </p:nvSpPr>
        <p:spPr>
          <a:xfrm>
            <a:off x="4343400" y="4434056"/>
            <a:ext cx="2178088" cy="707886"/>
          </a:xfrm>
          <a:prstGeom prst="rect">
            <a:avLst/>
          </a:prstGeom>
          <a:noFill/>
        </p:spPr>
        <p:txBody>
          <a:bodyPr wrap="square" rtlCol="0">
            <a:spAutoFit/>
          </a:bodyPr>
          <a:lstStyle/>
          <a:p>
            <a:pPr algn="ctr" rtl="1"/>
            <a:r>
              <a:rPr lang="ar-SA" sz="2000" b="1" dirty="0" smtClean="0">
                <a:solidFill>
                  <a:schemeClr val="bg1"/>
                </a:solidFill>
                <a:latin typeface="Bradley Hand ITC" pitchFamily="66" charset="0"/>
                <a:cs typeface="MCS Farisy S_I normal." pitchFamily="2" charset="-78"/>
              </a:rPr>
              <a:t>توصيل تقليدي</a:t>
            </a:r>
            <a:endParaRPr lang="en-US" sz="2000" b="1" dirty="0">
              <a:solidFill>
                <a:schemeClr val="bg1"/>
              </a:solidFill>
              <a:latin typeface="Bradley Hand ITC" pitchFamily="66" charset="0"/>
              <a:cs typeface="MCS Farisy S_I normal." pitchFamily="2" charset="-78"/>
            </a:endParaRPr>
          </a:p>
          <a:p>
            <a:pPr algn="ctr" rtl="1"/>
            <a:r>
              <a:rPr lang="ar-SA" sz="2000" b="1" dirty="0">
                <a:solidFill>
                  <a:schemeClr val="bg1"/>
                </a:solidFill>
                <a:latin typeface="Bradley Hand ITC" pitchFamily="66" charset="0"/>
                <a:cs typeface="MCS Farisy S_I normal." pitchFamily="2" charset="-78"/>
              </a:rPr>
              <a:t>توصيل </a:t>
            </a:r>
            <a:r>
              <a:rPr lang="ar-SA" sz="2000" b="1" dirty="0" smtClean="0">
                <a:solidFill>
                  <a:schemeClr val="bg1"/>
                </a:solidFill>
                <a:latin typeface="Bradley Hand ITC" pitchFamily="66" charset="0"/>
                <a:cs typeface="MCS Farisy S_I normal." pitchFamily="2" charset="-78"/>
              </a:rPr>
              <a:t>رقميا</a:t>
            </a:r>
            <a:r>
              <a:rPr lang="ar-SA" sz="2000" b="1" dirty="0">
                <a:solidFill>
                  <a:schemeClr val="bg1"/>
                </a:solidFill>
                <a:latin typeface="Bradley Hand ITC" pitchFamily="66" charset="0"/>
                <a:cs typeface="MCS Farisy S_I normal." pitchFamily="2" charset="-78"/>
              </a:rPr>
              <a:t>؟</a:t>
            </a:r>
            <a:endParaRPr lang="en-US" sz="2000" b="1" dirty="0">
              <a:solidFill>
                <a:schemeClr val="bg1"/>
              </a:solidFill>
              <a:latin typeface="Bradley Hand ITC" pitchFamily="66" charset="0"/>
              <a:cs typeface="MCS Farisy S_I normal." pitchFamily="2" charset="-78"/>
            </a:endParaRPr>
          </a:p>
        </p:txBody>
      </p:sp>
      <p:pic>
        <p:nvPicPr>
          <p:cNvPr id="8" name="Picture 7"/>
          <p:cNvPicPr>
            <a:picLocks noChangeAspect="1"/>
          </p:cNvPicPr>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Lst>
          </a:blip>
          <a:srcRect l="4995" t="4744" r="2095" b="5704"/>
          <a:stretch/>
        </p:blipFill>
        <p:spPr>
          <a:xfrm>
            <a:off x="3977640" y="590924"/>
            <a:ext cx="2834640" cy="2286000"/>
          </a:xfrm>
          <a:prstGeom prst="rect">
            <a:avLst/>
          </a:prstGeom>
        </p:spPr>
      </p:pic>
      <p:sp>
        <p:nvSpPr>
          <p:cNvPr id="9" name="TextBox 8"/>
          <p:cNvSpPr txBox="1"/>
          <p:nvPr/>
        </p:nvSpPr>
        <p:spPr>
          <a:xfrm>
            <a:off x="4434840" y="1133759"/>
            <a:ext cx="1905000" cy="1200329"/>
          </a:xfrm>
          <a:prstGeom prst="rect">
            <a:avLst/>
          </a:prstGeom>
          <a:noFill/>
        </p:spPr>
        <p:txBody>
          <a:bodyPr wrap="square" rtlCol="0">
            <a:spAutoFit/>
          </a:bodyPr>
          <a:lstStyle/>
          <a:p>
            <a:pPr algn="ctr" rtl="1"/>
            <a:r>
              <a:rPr lang="ar-SA" sz="2400" b="1" dirty="0">
                <a:solidFill>
                  <a:schemeClr val="bg1"/>
                </a:solidFill>
                <a:latin typeface="Eraser" pitchFamily="2" charset="0"/>
                <a:cs typeface="MCS Rika S_I normal." pitchFamily="2" charset="-78"/>
              </a:rPr>
              <a:t>تزويد</a:t>
            </a:r>
            <a:endParaRPr lang="en-US" sz="2400" b="1" dirty="0">
              <a:solidFill>
                <a:schemeClr val="bg1"/>
              </a:solidFill>
              <a:latin typeface="Eraser" pitchFamily="2" charset="0"/>
              <a:cs typeface="MCS Rika S_I normal." pitchFamily="2" charset="-78"/>
            </a:endParaRPr>
          </a:p>
          <a:p>
            <a:pPr algn="ctr" rtl="1"/>
            <a:r>
              <a:rPr lang="ar-SA" sz="2400" b="1" dirty="0">
                <a:solidFill>
                  <a:schemeClr val="bg1"/>
                </a:solidFill>
                <a:latin typeface="Eraser" pitchFamily="2" charset="0"/>
                <a:cs typeface="MCS Rika S_I normal." pitchFamily="2" charset="-78"/>
              </a:rPr>
              <a:t>تحميل</a:t>
            </a:r>
            <a:endParaRPr lang="en-US" sz="2400" b="1" dirty="0">
              <a:solidFill>
                <a:schemeClr val="bg1"/>
              </a:solidFill>
              <a:latin typeface="Eraser" pitchFamily="2" charset="0"/>
              <a:cs typeface="MCS Rika S_I normal." pitchFamily="2" charset="-78"/>
            </a:endParaRPr>
          </a:p>
          <a:p>
            <a:pPr algn="ctr" rtl="1"/>
            <a:r>
              <a:rPr lang="ar-SA" sz="2400" b="1" dirty="0">
                <a:solidFill>
                  <a:schemeClr val="bg1"/>
                </a:solidFill>
                <a:latin typeface="Eraser" pitchFamily="2" charset="0"/>
                <a:cs typeface="MCS Rika S_I normal." pitchFamily="2" charset="-78"/>
              </a:rPr>
              <a:t>الرابط</a:t>
            </a:r>
            <a:endParaRPr lang="en-US" sz="3200" b="1" dirty="0">
              <a:solidFill>
                <a:schemeClr val="bg1"/>
              </a:solidFill>
              <a:latin typeface="Eraser" pitchFamily="2" charset="0"/>
              <a:cs typeface="MCS Rika S_I normal." pitchFamily="2" charset="-78"/>
            </a:endParaRPr>
          </a:p>
        </p:txBody>
      </p:sp>
      <p:cxnSp>
        <p:nvCxnSpPr>
          <p:cNvPr id="10" name="Straight Arrow Connector 9"/>
          <p:cNvCxnSpPr/>
          <p:nvPr/>
        </p:nvCxnSpPr>
        <p:spPr>
          <a:xfrm>
            <a:off x="7239000" y="4800600"/>
            <a:ext cx="2133600" cy="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a:endCxn id="6" idx="1"/>
          </p:cNvCxnSpPr>
          <p:nvPr/>
        </p:nvCxnSpPr>
        <p:spPr>
          <a:xfrm>
            <a:off x="3048000" y="4807828"/>
            <a:ext cx="609600" cy="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15" name="Straight Arrow Connector 14"/>
          <p:cNvCxnSpPr>
            <a:stCxn id="6" idx="0"/>
            <a:endCxn id="8" idx="2"/>
          </p:cNvCxnSpPr>
          <p:nvPr/>
        </p:nvCxnSpPr>
        <p:spPr>
          <a:xfrm flipV="1">
            <a:off x="5394960" y="2876924"/>
            <a:ext cx="0" cy="718932"/>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sp>
        <p:nvSpPr>
          <p:cNvPr id="18" name="TextBox 17"/>
          <p:cNvSpPr txBox="1"/>
          <p:nvPr/>
        </p:nvSpPr>
        <p:spPr>
          <a:xfrm rot="21361976">
            <a:off x="733509" y="952936"/>
            <a:ext cx="3023496" cy="1077218"/>
          </a:xfrm>
          <a:prstGeom prst="rect">
            <a:avLst/>
          </a:prstGeom>
          <a:noFill/>
        </p:spPr>
        <p:txBody>
          <a:bodyPr wrap="square" rtlCol="0">
            <a:spAutoFit/>
          </a:bodyPr>
          <a:lstStyle/>
          <a:p>
            <a:pPr algn="ctr" rtl="1"/>
            <a:r>
              <a:rPr lang="ar-SA" sz="3200" b="1" dirty="0" smtClean="0">
                <a:solidFill>
                  <a:schemeClr val="bg1"/>
                </a:solidFill>
                <a:latin typeface="Eraser" pitchFamily="2" charset="0"/>
                <a:cs typeface="MCS Farisy S_I normal." pitchFamily="2" charset="-78"/>
              </a:rPr>
              <a:t>مثال</a:t>
            </a:r>
            <a:endParaRPr lang="en-US" sz="3200" b="1" dirty="0" smtClean="0">
              <a:solidFill>
                <a:schemeClr val="bg1"/>
              </a:solidFill>
              <a:latin typeface="Eraser" pitchFamily="2" charset="0"/>
              <a:cs typeface="MCS Farisy S_I normal." pitchFamily="2" charset="-78"/>
            </a:endParaRPr>
          </a:p>
          <a:p>
            <a:pPr algn="ctr" rtl="1"/>
            <a:r>
              <a:rPr lang="ar-SA" sz="3200" b="1" dirty="0">
                <a:solidFill>
                  <a:schemeClr val="bg1"/>
                </a:solidFill>
                <a:latin typeface="Eraser" pitchFamily="2" charset="0"/>
                <a:cs typeface="MCS Farisy S_I normal." pitchFamily="2" charset="-78"/>
              </a:rPr>
              <a:t>تسليم المنتج</a:t>
            </a:r>
            <a:endParaRPr lang="en-US" sz="3200" b="1" dirty="0">
              <a:solidFill>
                <a:schemeClr val="bg1"/>
              </a:solidFill>
              <a:latin typeface="Eraser" pitchFamily="2" charset="0"/>
              <a:cs typeface="MCS Farisy S_I normal." pitchFamily="2" charset="-78"/>
            </a:endParaRPr>
          </a:p>
        </p:txBody>
      </p:sp>
      <p:cxnSp>
        <p:nvCxnSpPr>
          <p:cNvPr id="27" name="Elbow Connector 26"/>
          <p:cNvCxnSpPr>
            <a:stCxn id="8" idx="0"/>
          </p:cNvCxnSpPr>
          <p:nvPr/>
        </p:nvCxnSpPr>
        <p:spPr>
          <a:xfrm rot="5400000" flipH="1" flipV="1">
            <a:off x="7278819" y="-1502859"/>
            <a:ext cx="209924" cy="3977642"/>
          </a:xfrm>
          <a:prstGeom prst="bentConnector2">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sp>
        <p:nvSpPr>
          <p:cNvPr id="30" name="TextBox 29"/>
          <p:cNvSpPr txBox="1"/>
          <p:nvPr/>
        </p:nvSpPr>
        <p:spPr>
          <a:xfrm>
            <a:off x="4712928" y="3124200"/>
            <a:ext cx="674412" cy="338554"/>
          </a:xfrm>
          <a:prstGeom prst="rect">
            <a:avLst/>
          </a:prstGeom>
          <a:noFill/>
        </p:spPr>
        <p:txBody>
          <a:bodyPr wrap="square" rtlCol="0">
            <a:spAutoFit/>
          </a:bodyPr>
          <a:lstStyle/>
          <a:p>
            <a:pPr algn="ctr" rtl="1"/>
            <a:r>
              <a:rPr lang="ar-SA" sz="1600" dirty="0" smtClean="0">
                <a:solidFill>
                  <a:schemeClr val="bg1"/>
                </a:solidFill>
                <a:latin typeface="Bradley Hand ITC" pitchFamily="66" charset="0"/>
                <a:cs typeface="س رقعة" pitchFamily="2" charset="-78"/>
              </a:rPr>
              <a:t>نعم</a:t>
            </a:r>
            <a:endParaRPr lang="en-US" sz="1600" dirty="0">
              <a:solidFill>
                <a:schemeClr val="bg1"/>
              </a:solidFill>
              <a:latin typeface="Bradley Hand ITC" pitchFamily="66" charset="0"/>
              <a:cs typeface="س رقعة" pitchFamily="2" charset="-78"/>
            </a:endParaRPr>
          </a:p>
        </p:txBody>
      </p:sp>
      <p:sp>
        <p:nvSpPr>
          <p:cNvPr id="31" name="TextBox 30"/>
          <p:cNvSpPr txBox="1"/>
          <p:nvPr/>
        </p:nvSpPr>
        <p:spPr>
          <a:xfrm>
            <a:off x="7848600" y="4474324"/>
            <a:ext cx="674412" cy="338554"/>
          </a:xfrm>
          <a:prstGeom prst="rect">
            <a:avLst/>
          </a:prstGeom>
          <a:noFill/>
        </p:spPr>
        <p:txBody>
          <a:bodyPr wrap="square" rtlCol="0">
            <a:spAutoFit/>
          </a:bodyPr>
          <a:lstStyle/>
          <a:p>
            <a:pPr algn="ctr" rtl="1"/>
            <a:r>
              <a:rPr lang="ar-SA" sz="1600" dirty="0" smtClean="0">
                <a:solidFill>
                  <a:schemeClr val="bg1"/>
                </a:solidFill>
                <a:latin typeface="Bradley Hand ITC" pitchFamily="66" charset="0"/>
                <a:cs typeface="س رقعة" pitchFamily="2" charset="-78"/>
              </a:rPr>
              <a:t>لا</a:t>
            </a:r>
            <a:endParaRPr lang="en-US" sz="1600" dirty="0">
              <a:solidFill>
                <a:schemeClr val="bg1"/>
              </a:solidFill>
              <a:latin typeface="Bradley Hand ITC" pitchFamily="66" charset="0"/>
              <a:cs typeface="س رقعة" pitchFamily="2" charset="-78"/>
            </a:endParaRPr>
          </a:p>
        </p:txBody>
      </p:sp>
    </p:spTree>
    <p:extLst>
      <p:ext uri="{BB962C8B-B14F-4D97-AF65-F5344CB8AC3E}">
        <p14:creationId xmlns:p14="http://schemas.microsoft.com/office/powerpoint/2010/main" val="410865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900"/>
                                        <p:tgtEl>
                                          <p:spTgt spid="4"/>
                                        </p:tgtEl>
                                      </p:cBhvr>
                                    </p:animEffect>
                                  </p:childTnLst>
                                </p:cTn>
                              </p:par>
                            </p:childTnLst>
                          </p:cTn>
                        </p:par>
                        <p:par>
                          <p:cTn id="8" fill="hold">
                            <p:stCondLst>
                              <p:cond delay="900"/>
                            </p:stCondLst>
                            <p:childTnLst>
                              <p:par>
                                <p:cTn id="9" presetID="10" presetClass="entr" presetSubtype="0" fill="hold" grpId="0" nodeType="afterEffect">
                                  <p:stCondLst>
                                    <p:cond delay="0"/>
                                  </p:stCondLst>
                                  <p:iterate type="lt">
                                    <p:tmPct val="5185"/>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737"/>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900"/>
                                        <p:tgtEl>
                                          <p:spTgt spid="6"/>
                                        </p:tgtEl>
                                      </p:cBhvr>
                                    </p:animEffect>
                                  </p:childTnLst>
                                </p:cTn>
                              </p:par>
                            </p:childTnLst>
                          </p:cTn>
                        </p:par>
                        <p:par>
                          <p:cTn id="21" fill="hold">
                            <p:stCondLst>
                              <p:cond delay="900"/>
                            </p:stCondLst>
                            <p:childTnLst>
                              <p:par>
                                <p:cTn id="22" presetID="10" presetClass="entr" presetSubtype="0" fill="hold" grpId="0" nodeType="afterEffect">
                                  <p:stCondLst>
                                    <p:cond delay="0"/>
                                  </p:stCondLst>
                                  <p:iterate type="lt">
                                    <p:tmPct val="6667"/>
                                  </p:iterate>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100"/>
                            </p:stCondLst>
                            <p:childTnLst>
                              <p:par>
                                <p:cTn id="26" presetID="2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300"/>
                                        <p:tgtEl>
                                          <p:spTgt spid="15"/>
                                        </p:tgtEl>
                                      </p:cBhvr>
                                    </p:animEffect>
                                  </p:childTnLst>
                                </p:cTn>
                              </p:par>
                            </p:childTnLst>
                          </p:cTn>
                        </p:par>
                        <p:par>
                          <p:cTn id="29" fill="hold">
                            <p:stCondLst>
                              <p:cond delay="2400"/>
                            </p:stCondLst>
                            <p:childTnLst>
                              <p:par>
                                <p:cTn id="30" presetID="1"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1)">
                                      <p:cBhvr>
                                        <p:cTn id="36" dur="900"/>
                                        <p:tgtEl>
                                          <p:spTgt spid="8"/>
                                        </p:tgtEl>
                                      </p:cBhvr>
                                    </p:animEffect>
                                  </p:childTnLst>
                                </p:cTn>
                              </p:par>
                            </p:childTnLst>
                          </p:cTn>
                        </p:par>
                        <p:par>
                          <p:cTn id="37" fill="hold">
                            <p:stCondLst>
                              <p:cond delay="900"/>
                            </p:stCondLst>
                            <p:childTnLst>
                              <p:par>
                                <p:cTn id="38" presetID="10" presetClass="entr" presetSubtype="0" fill="hold" grpId="0" nodeType="afterEffect">
                                  <p:stCondLst>
                                    <p:cond delay="0"/>
                                  </p:stCondLst>
                                  <p:iterate type="lt">
                                    <p:tmPct val="5185"/>
                                  </p:iterate>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1789"/>
                            </p:stCondLst>
                            <p:childTnLst>
                              <p:par>
                                <p:cTn id="42" presetID="22" presetClass="entr" presetSubtype="8"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par>
                          <p:cTn id="45" fill="hold">
                            <p:stCondLst>
                              <p:cond delay="2289"/>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300"/>
                                        <p:tgtEl>
                                          <p:spTgt spid="10"/>
                                        </p:tgtEl>
                                      </p:cBhvr>
                                    </p:animEffect>
                                  </p:childTnLst>
                                </p:cTn>
                              </p:par>
                            </p:childTnLst>
                          </p:cTn>
                        </p:par>
                        <p:par>
                          <p:cTn id="49" fill="hold">
                            <p:stCondLst>
                              <p:cond delay="2589"/>
                            </p:stCondLst>
                            <p:childTnLst>
                              <p:par>
                                <p:cTn id="50" presetID="1"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93" r="1123"/>
          <a:stretch/>
        </p:blipFill>
        <p:spPr>
          <a:xfrm>
            <a:off x="507897" y="3564959"/>
            <a:ext cx="3474720" cy="2423944"/>
          </a:xfrm>
          <a:prstGeom prst="rect">
            <a:avLst/>
          </a:prstGeom>
        </p:spPr>
      </p:pic>
      <p:sp>
        <p:nvSpPr>
          <p:cNvPr id="7" name="TextBox 6"/>
          <p:cNvSpPr txBox="1"/>
          <p:nvPr/>
        </p:nvSpPr>
        <p:spPr>
          <a:xfrm>
            <a:off x="1081322" y="4572000"/>
            <a:ext cx="2178088" cy="400110"/>
          </a:xfrm>
          <a:prstGeom prst="rect">
            <a:avLst/>
          </a:prstGeom>
          <a:noFill/>
        </p:spPr>
        <p:txBody>
          <a:bodyPr wrap="square" rtlCol="0">
            <a:spAutoFit/>
          </a:bodyPr>
          <a:lstStyle/>
          <a:p>
            <a:pPr algn="ctr"/>
            <a:r>
              <a:rPr lang="ar-SA" sz="2000" b="1" dirty="0" smtClean="0">
                <a:solidFill>
                  <a:schemeClr val="bg1"/>
                </a:solidFill>
                <a:latin typeface="Bradley Hand ITC" pitchFamily="66" charset="0"/>
                <a:cs typeface="MCS Farisy S_I normal." pitchFamily="2" charset="-78"/>
              </a:rPr>
              <a:t>هل الطلبية مستعجلة</a:t>
            </a:r>
            <a:endParaRPr lang="en-US" sz="2000" b="1" dirty="0" smtClean="0">
              <a:solidFill>
                <a:schemeClr val="bg1"/>
              </a:solidFill>
              <a:latin typeface="Bradley Hand ITC" pitchFamily="66" charset="0"/>
              <a:cs typeface="MCS Farisy S_I normal." pitchFamily="2" charset="-78"/>
            </a:endParaRPr>
          </a:p>
        </p:txBody>
      </p:sp>
      <p:pic>
        <p:nvPicPr>
          <p:cNvPr id="8" name="Picture 7"/>
          <p:cNvPicPr>
            <a:picLocks noChangeAspect="1"/>
          </p:cNvPicPr>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Lst>
          </a:blip>
          <a:srcRect l="4995" t="4744" r="2095" b="5704"/>
          <a:stretch/>
        </p:blipFill>
        <p:spPr>
          <a:xfrm>
            <a:off x="827937" y="838200"/>
            <a:ext cx="2834640" cy="2286000"/>
          </a:xfrm>
          <a:prstGeom prst="rect">
            <a:avLst/>
          </a:prstGeom>
        </p:spPr>
      </p:pic>
      <p:sp>
        <p:nvSpPr>
          <p:cNvPr id="9" name="TextBox 8"/>
          <p:cNvSpPr txBox="1"/>
          <p:nvPr/>
        </p:nvSpPr>
        <p:spPr>
          <a:xfrm>
            <a:off x="1318784" y="1601772"/>
            <a:ext cx="1905000" cy="923330"/>
          </a:xfrm>
          <a:prstGeom prst="rect">
            <a:avLst/>
          </a:prstGeom>
          <a:noFill/>
        </p:spPr>
        <p:txBody>
          <a:bodyPr wrap="square" rtlCol="0">
            <a:spAutoFit/>
          </a:bodyPr>
          <a:lstStyle/>
          <a:p>
            <a:pPr algn="ctr" rtl="1"/>
            <a:r>
              <a:rPr lang="ar-SA" b="1" dirty="0">
                <a:solidFill>
                  <a:schemeClr val="bg1"/>
                </a:solidFill>
                <a:latin typeface="Bradley Hand ITC" pitchFamily="66" charset="0"/>
                <a:cs typeface="MCS Farisy S_I normal." pitchFamily="2" charset="-78"/>
              </a:rPr>
              <a:t>ارسال</a:t>
            </a:r>
            <a:endParaRPr lang="en-US" b="1" dirty="0">
              <a:solidFill>
                <a:schemeClr val="bg1"/>
              </a:solidFill>
              <a:latin typeface="Bradley Hand ITC" pitchFamily="66" charset="0"/>
              <a:cs typeface="MCS Farisy S_I normal." pitchFamily="2" charset="-78"/>
            </a:endParaRPr>
          </a:p>
          <a:p>
            <a:pPr algn="ctr" rtl="1"/>
            <a:r>
              <a:rPr lang="ar-SA" b="1" dirty="0">
                <a:solidFill>
                  <a:schemeClr val="bg1"/>
                </a:solidFill>
                <a:latin typeface="Bradley Hand ITC" pitchFamily="66" charset="0"/>
                <a:cs typeface="MCS Farisy S_I normal." pitchFamily="2" charset="-78"/>
              </a:rPr>
              <a:t>ليلي</a:t>
            </a:r>
            <a:endParaRPr lang="en-US" b="1" dirty="0">
              <a:solidFill>
                <a:schemeClr val="bg1"/>
              </a:solidFill>
              <a:latin typeface="Bradley Hand ITC" pitchFamily="66" charset="0"/>
              <a:cs typeface="MCS Farisy S_I normal." pitchFamily="2" charset="-78"/>
            </a:endParaRPr>
          </a:p>
          <a:p>
            <a:pPr algn="ctr" rtl="1"/>
            <a:r>
              <a:rPr lang="ar-SA" b="1" dirty="0">
                <a:solidFill>
                  <a:schemeClr val="bg1"/>
                </a:solidFill>
                <a:latin typeface="Bradley Hand ITC" pitchFamily="66" charset="0"/>
                <a:cs typeface="MCS Farisy S_I normal." pitchFamily="2" charset="-78"/>
              </a:rPr>
              <a:t>ت</a:t>
            </a:r>
            <a:r>
              <a:rPr lang="ar-SA" b="1" dirty="0">
                <a:solidFill>
                  <a:schemeClr val="bg1"/>
                </a:solidFill>
                <a:latin typeface="Bradley Hand ITC" pitchFamily="66" charset="0"/>
                <a:cs typeface="MCS Farisy S_I normal." pitchFamily="2" charset="-78"/>
              </a:rPr>
              <a:t>سليم</a:t>
            </a:r>
            <a:endParaRPr lang="en-US" b="1" dirty="0">
              <a:solidFill>
                <a:schemeClr val="bg1"/>
              </a:solidFill>
              <a:latin typeface="Bradley Hand ITC" pitchFamily="66" charset="0"/>
              <a:cs typeface="MCS Farisy S_I normal." pitchFamily="2" charset="-78"/>
            </a:endParaRPr>
          </a:p>
        </p:txBody>
      </p:sp>
      <p:cxnSp>
        <p:nvCxnSpPr>
          <p:cNvPr id="10" name="Straight Arrow Connector 9"/>
          <p:cNvCxnSpPr/>
          <p:nvPr/>
        </p:nvCxnSpPr>
        <p:spPr>
          <a:xfrm>
            <a:off x="8229600" y="4724400"/>
            <a:ext cx="1295400" cy="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1194805" y="4800600"/>
            <a:ext cx="1575805" cy="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893" r="1123"/>
          <a:stretch/>
        </p:blipFill>
        <p:spPr>
          <a:xfrm>
            <a:off x="4678680" y="3564959"/>
            <a:ext cx="3474720" cy="2423944"/>
          </a:xfrm>
          <a:prstGeom prst="rect">
            <a:avLst/>
          </a:prstGeom>
        </p:spPr>
      </p:pic>
      <p:sp>
        <p:nvSpPr>
          <p:cNvPr id="17" name="TextBox 16"/>
          <p:cNvSpPr txBox="1"/>
          <p:nvPr/>
        </p:nvSpPr>
        <p:spPr>
          <a:xfrm>
            <a:off x="5357476" y="4583668"/>
            <a:ext cx="2178088" cy="369332"/>
          </a:xfrm>
          <a:prstGeom prst="rect">
            <a:avLst/>
          </a:prstGeom>
          <a:noFill/>
        </p:spPr>
        <p:txBody>
          <a:bodyPr wrap="square" rtlCol="0">
            <a:spAutoFit/>
          </a:bodyPr>
          <a:lstStyle/>
          <a:p>
            <a:pPr algn="ctr" rtl="1"/>
            <a:r>
              <a:rPr lang="ar-SA" b="1" dirty="0" smtClean="0">
                <a:solidFill>
                  <a:schemeClr val="bg1"/>
                </a:solidFill>
                <a:latin typeface="Bradley Hand ITC" pitchFamily="66" charset="0"/>
                <a:cs typeface="MCS Farisy S_I normal." pitchFamily="2" charset="-78"/>
              </a:rPr>
              <a:t>سرعة الشحن او التسليم</a:t>
            </a:r>
            <a:endParaRPr lang="en-US" b="1" dirty="0" smtClean="0">
              <a:solidFill>
                <a:schemeClr val="bg1"/>
              </a:solidFill>
              <a:latin typeface="Bradley Hand ITC" pitchFamily="66" charset="0"/>
              <a:cs typeface="MCS Farisy S_I normal." pitchFamily="2" charset="-78"/>
            </a:endParaRPr>
          </a:p>
        </p:txBody>
      </p:sp>
      <p:pic>
        <p:nvPicPr>
          <p:cNvPr id="19" name="Picture 18"/>
          <p:cNvPicPr>
            <a:picLocks noChangeAspect="1"/>
          </p:cNvPicPr>
          <p:nvPr/>
        </p:nvPicPr>
        <p:blipFill rotWithShape="1">
          <a:blip r:embed="rId4">
            <a:duotone>
              <a:prstClr val="black"/>
              <a:schemeClr val="accent3">
                <a:tint val="45000"/>
                <a:satMod val="400000"/>
              </a:schemeClr>
            </a:duotone>
            <a:extLst>
              <a:ext uri="{28A0092B-C50C-407E-A947-70E740481C1C}">
                <a14:useLocalDpi xmlns:a14="http://schemas.microsoft.com/office/drawing/2010/main" val="0"/>
              </a:ext>
            </a:extLst>
          </a:blip>
          <a:srcRect l="4995" t="4744" r="2095" b="5704"/>
          <a:stretch/>
        </p:blipFill>
        <p:spPr>
          <a:xfrm>
            <a:off x="4997396" y="838200"/>
            <a:ext cx="2834640" cy="2286000"/>
          </a:xfrm>
          <a:prstGeom prst="rect">
            <a:avLst/>
          </a:prstGeom>
        </p:spPr>
      </p:pic>
      <p:sp>
        <p:nvSpPr>
          <p:cNvPr id="20" name="TextBox 19"/>
          <p:cNvSpPr txBox="1"/>
          <p:nvPr/>
        </p:nvSpPr>
        <p:spPr>
          <a:xfrm>
            <a:off x="5454596" y="1601772"/>
            <a:ext cx="1905000" cy="923330"/>
          </a:xfrm>
          <a:prstGeom prst="rect">
            <a:avLst/>
          </a:prstGeom>
          <a:noFill/>
        </p:spPr>
        <p:txBody>
          <a:bodyPr wrap="square" rtlCol="0">
            <a:spAutoFit/>
          </a:bodyPr>
          <a:lstStyle/>
          <a:p>
            <a:pPr algn="ctr" rtl="1"/>
            <a:r>
              <a:rPr lang="ar-SA" b="1" dirty="0" smtClean="0">
                <a:solidFill>
                  <a:schemeClr val="bg1"/>
                </a:solidFill>
                <a:latin typeface="Bradley Hand ITC" pitchFamily="66" charset="0"/>
                <a:cs typeface="MCS Farisy S_I normal." pitchFamily="2" charset="-78"/>
              </a:rPr>
              <a:t>ارسال</a:t>
            </a:r>
            <a:endParaRPr lang="en-US" b="1" dirty="0" smtClean="0">
              <a:solidFill>
                <a:schemeClr val="bg1"/>
              </a:solidFill>
              <a:latin typeface="Bradley Hand ITC" pitchFamily="66" charset="0"/>
              <a:cs typeface="MCS Farisy S_I normal." pitchFamily="2" charset="-78"/>
            </a:endParaRPr>
          </a:p>
          <a:p>
            <a:pPr algn="ctr" rtl="1"/>
            <a:r>
              <a:rPr lang="ar-SA" b="1" dirty="0" smtClean="0">
                <a:solidFill>
                  <a:schemeClr val="bg1"/>
                </a:solidFill>
                <a:latin typeface="Bradley Hand ITC" pitchFamily="66" charset="0"/>
                <a:cs typeface="MCS Farisy S_I normal." pitchFamily="2" charset="-78"/>
              </a:rPr>
              <a:t>خلال يومين</a:t>
            </a:r>
            <a:endParaRPr lang="en-US" b="1" dirty="0" smtClean="0">
              <a:solidFill>
                <a:schemeClr val="bg1"/>
              </a:solidFill>
              <a:latin typeface="Bradley Hand ITC" pitchFamily="66" charset="0"/>
              <a:cs typeface="MCS Farisy S_I normal." pitchFamily="2" charset="-78"/>
            </a:endParaRPr>
          </a:p>
          <a:p>
            <a:pPr algn="ctr" rtl="1"/>
            <a:r>
              <a:rPr lang="ar-SA" b="1" dirty="0" smtClean="0">
                <a:solidFill>
                  <a:schemeClr val="bg1"/>
                </a:solidFill>
                <a:latin typeface="Bradley Hand ITC" pitchFamily="66" charset="0"/>
                <a:cs typeface="MCS Farisy S_I normal." pitchFamily="2" charset="-78"/>
              </a:rPr>
              <a:t>تسليم</a:t>
            </a:r>
            <a:endParaRPr lang="en-US" b="1" dirty="0">
              <a:solidFill>
                <a:schemeClr val="bg1"/>
              </a:solidFill>
              <a:latin typeface="Bradley Hand ITC" pitchFamily="66" charset="0"/>
              <a:cs typeface="MCS Farisy S_I normal." pitchFamily="2" charset="-78"/>
            </a:endParaRPr>
          </a:p>
        </p:txBody>
      </p:sp>
      <p:cxnSp>
        <p:nvCxnSpPr>
          <p:cNvPr id="21" name="Straight Arrow Connector 20"/>
          <p:cNvCxnSpPr>
            <a:endCxn id="16" idx="1"/>
          </p:cNvCxnSpPr>
          <p:nvPr/>
        </p:nvCxnSpPr>
        <p:spPr>
          <a:xfrm>
            <a:off x="3982617" y="4770829"/>
            <a:ext cx="696063" cy="6102"/>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22" name="Straight Arrow Connector 21"/>
          <p:cNvCxnSpPr>
            <a:stCxn id="16" idx="0"/>
            <a:endCxn id="19" idx="2"/>
          </p:cNvCxnSpPr>
          <p:nvPr/>
        </p:nvCxnSpPr>
        <p:spPr>
          <a:xfrm flipH="1" flipV="1">
            <a:off x="6414716" y="3124200"/>
            <a:ext cx="1324" cy="440759"/>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flipV="1">
            <a:off x="2245258" y="3124200"/>
            <a:ext cx="1324" cy="440759"/>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76200" y="381000"/>
            <a:ext cx="9448802" cy="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31" name="Straight Arrow Connector 30"/>
          <p:cNvCxnSpPr>
            <a:stCxn id="8" idx="0"/>
          </p:cNvCxnSpPr>
          <p:nvPr/>
        </p:nvCxnSpPr>
        <p:spPr>
          <a:xfrm flipV="1">
            <a:off x="2245257" y="381000"/>
            <a:ext cx="1325" cy="45720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6446520" y="419431"/>
            <a:ext cx="1325" cy="45720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sp>
        <p:nvSpPr>
          <p:cNvPr id="36" name="TextBox 35"/>
          <p:cNvSpPr txBox="1"/>
          <p:nvPr/>
        </p:nvSpPr>
        <p:spPr>
          <a:xfrm>
            <a:off x="1447800" y="3226405"/>
            <a:ext cx="674412" cy="338554"/>
          </a:xfrm>
          <a:prstGeom prst="rect">
            <a:avLst/>
          </a:prstGeom>
          <a:noFill/>
        </p:spPr>
        <p:txBody>
          <a:bodyPr wrap="square" rtlCol="0">
            <a:spAutoFit/>
          </a:bodyPr>
          <a:lstStyle/>
          <a:p>
            <a:pPr algn="ctr" rtl="1"/>
            <a:r>
              <a:rPr lang="ar-SA" sz="1600" dirty="0" smtClean="0">
                <a:solidFill>
                  <a:schemeClr val="bg1"/>
                </a:solidFill>
                <a:latin typeface="Bradley Hand ITC" pitchFamily="66" charset="0"/>
                <a:cs typeface="MCS Farisy S_I normal." pitchFamily="2" charset="-78"/>
              </a:rPr>
              <a:t>نعم</a:t>
            </a:r>
            <a:endParaRPr lang="en-US" sz="1600" dirty="0">
              <a:solidFill>
                <a:schemeClr val="bg1"/>
              </a:solidFill>
              <a:latin typeface="Bradley Hand ITC" pitchFamily="66" charset="0"/>
              <a:cs typeface="MCS Farisy S_I normal." pitchFamily="2" charset="-78"/>
            </a:endParaRPr>
          </a:p>
        </p:txBody>
      </p:sp>
      <p:sp>
        <p:nvSpPr>
          <p:cNvPr id="37" name="TextBox 36"/>
          <p:cNvSpPr txBox="1"/>
          <p:nvPr/>
        </p:nvSpPr>
        <p:spPr>
          <a:xfrm>
            <a:off x="3905539" y="4419600"/>
            <a:ext cx="674412" cy="338554"/>
          </a:xfrm>
          <a:prstGeom prst="rect">
            <a:avLst/>
          </a:prstGeom>
          <a:noFill/>
        </p:spPr>
        <p:txBody>
          <a:bodyPr wrap="square" rtlCol="0">
            <a:spAutoFit/>
          </a:bodyPr>
          <a:lstStyle/>
          <a:p>
            <a:pPr algn="ctr" rtl="1"/>
            <a:r>
              <a:rPr lang="ar-SA" sz="1600" dirty="0" smtClean="0">
                <a:solidFill>
                  <a:schemeClr val="bg1"/>
                </a:solidFill>
                <a:latin typeface="Bradley Hand ITC" pitchFamily="66" charset="0"/>
                <a:cs typeface="MCS Farisy S_I normal." pitchFamily="2" charset="-78"/>
              </a:rPr>
              <a:t>لا</a:t>
            </a:r>
            <a:endParaRPr lang="en-US" sz="1600" dirty="0">
              <a:solidFill>
                <a:schemeClr val="bg1"/>
              </a:solidFill>
              <a:latin typeface="Bradley Hand ITC" pitchFamily="66" charset="0"/>
              <a:cs typeface="MCS Farisy S_I normal." pitchFamily="2" charset="-78"/>
            </a:endParaRPr>
          </a:p>
        </p:txBody>
      </p:sp>
      <p:sp>
        <p:nvSpPr>
          <p:cNvPr id="38" name="TextBox 37"/>
          <p:cNvSpPr txBox="1"/>
          <p:nvPr/>
        </p:nvSpPr>
        <p:spPr>
          <a:xfrm>
            <a:off x="8382000" y="4343400"/>
            <a:ext cx="674412" cy="338554"/>
          </a:xfrm>
          <a:prstGeom prst="rect">
            <a:avLst/>
          </a:prstGeom>
          <a:noFill/>
        </p:spPr>
        <p:txBody>
          <a:bodyPr wrap="square" rtlCol="0">
            <a:spAutoFit/>
          </a:bodyPr>
          <a:lstStyle/>
          <a:p>
            <a:pPr algn="ctr" rtl="1"/>
            <a:r>
              <a:rPr lang="ar-SA" sz="1600" dirty="0" smtClean="0">
                <a:solidFill>
                  <a:schemeClr val="bg1"/>
                </a:solidFill>
                <a:latin typeface="Bradley Hand ITC" pitchFamily="66" charset="0"/>
                <a:cs typeface="MCS Farisy S_I normal." pitchFamily="2" charset="-78"/>
              </a:rPr>
              <a:t>لا</a:t>
            </a:r>
            <a:endParaRPr lang="en-US" sz="1600" dirty="0">
              <a:solidFill>
                <a:schemeClr val="bg1"/>
              </a:solidFill>
              <a:latin typeface="Bradley Hand ITC" pitchFamily="66" charset="0"/>
              <a:cs typeface="MCS Farisy S_I normal." pitchFamily="2" charset="-78"/>
            </a:endParaRPr>
          </a:p>
        </p:txBody>
      </p:sp>
      <p:sp>
        <p:nvSpPr>
          <p:cNvPr id="40" name="TextBox 39"/>
          <p:cNvSpPr txBox="1"/>
          <p:nvPr/>
        </p:nvSpPr>
        <p:spPr>
          <a:xfrm>
            <a:off x="5650188" y="3276600"/>
            <a:ext cx="674412" cy="338554"/>
          </a:xfrm>
          <a:prstGeom prst="rect">
            <a:avLst/>
          </a:prstGeom>
          <a:noFill/>
        </p:spPr>
        <p:txBody>
          <a:bodyPr wrap="square" rtlCol="0">
            <a:spAutoFit/>
          </a:bodyPr>
          <a:lstStyle/>
          <a:p>
            <a:pPr algn="r"/>
            <a:r>
              <a:rPr lang="en-US" sz="1600" dirty="0" smtClean="0">
                <a:solidFill>
                  <a:schemeClr val="bg1"/>
                </a:solidFill>
                <a:latin typeface="Bradley Hand ITC" pitchFamily="66" charset="0"/>
              </a:rPr>
              <a:t>YES</a:t>
            </a:r>
            <a:endParaRPr lang="en-US" sz="1600" dirty="0">
              <a:solidFill>
                <a:schemeClr val="bg1"/>
              </a:solidFill>
              <a:latin typeface="Bradley Hand ITC" pitchFamily="66" charset="0"/>
            </a:endParaRPr>
          </a:p>
        </p:txBody>
      </p:sp>
    </p:spTree>
    <p:extLst>
      <p:ext uri="{BB962C8B-B14F-4D97-AF65-F5344CB8AC3E}">
        <p14:creationId xmlns:p14="http://schemas.microsoft.com/office/powerpoint/2010/main" val="4913357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900"/>
                                        <p:tgtEl>
                                          <p:spTgt spid="6"/>
                                        </p:tgtEl>
                                      </p:cBhvr>
                                    </p:animEffect>
                                  </p:childTnLst>
                                </p:cTn>
                              </p:par>
                            </p:childTnLst>
                          </p:cTn>
                        </p:par>
                        <p:par>
                          <p:cTn id="8" fill="hold">
                            <p:stCondLst>
                              <p:cond delay="900"/>
                            </p:stCondLst>
                            <p:childTnLst>
                              <p:par>
                                <p:cTn id="9" presetID="10" presetClass="entr" presetSubtype="0" fill="hold" grpId="0" nodeType="afterEffect">
                                  <p:stCondLst>
                                    <p:cond delay="0"/>
                                  </p:stCondLst>
                                  <p:iterate type="lt">
                                    <p:tmPct val="6667"/>
                                  </p:iterate>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9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300"/>
                                        <p:tgtEl>
                                          <p:spTgt spid="25"/>
                                        </p:tgtEl>
                                      </p:cBhvr>
                                    </p:animEffect>
                                  </p:childTnLst>
                                </p:cTn>
                              </p:par>
                            </p:childTnLst>
                          </p:cTn>
                        </p:par>
                        <p:par>
                          <p:cTn id="16" fill="hold">
                            <p:stCondLst>
                              <p:cond delay="2200"/>
                            </p:stCondLst>
                            <p:childTnLst>
                              <p:par>
                                <p:cTn id="17" presetID="1"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900"/>
                                        <p:tgtEl>
                                          <p:spTgt spid="8"/>
                                        </p:tgtEl>
                                      </p:cBhvr>
                                    </p:animEffect>
                                  </p:childTnLst>
                                </p:cTn>
                              </p:par>
                            </p:childTnLst>
                          </p:cTn>
                        </p:par>
                        <p:par>
                          <p:cTn id="24" fill="hold">
                            <p:stCondLst>
                              <p:cond delay="900"/>
                            </p:stCondLst>
                            <p:childTnLst>
                              <p:par>
                                <p:cTn id="25" presetID="10" presetClass="entr" presetSubtype="0" fill="hold" grpId="0" nodeType="afterEffect">
                                  <p:stCondLst>
                                    <p:cond delay="0"/>
                                  </p:stCondLst>
                                  <p:iterate type="lt">
                                    <p:tmPct val="5185"/>
                                  </p:iterate>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1737"/>
                            </p:stCondLst>
                            <p:childTnLst>
                              <p:par>
                                <p:cTn id="29" presetID="22" presetClass="entr" presetSubtype="4"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childTnLst>
                                </p:cTn>
                              </p:par>
                            </p:childTnLst>
                          </p:cTn>
                        </p:par>
                        <p:par>
                          <p:cTn id="36" fill="hold">
                            <p:stCondLst>
                              <p:cond delay="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300"/>
                                        <p:tgtEl>
                                          <p:spTgt spid="21"/>
                                        </p:tgtEl>
                                      </p:cBhvr>
                                    </p:animEffect>
                                  </p:childTnLst>
                                </p:cTn>
                              </p:par>
                            </p:childTnLst>
                          </p:cTn>
                        </p:par>
                        <p:par>
                          <p:cTn id="40" fill="hold">
                            <p:stCondLst>
                              <p:cond delay="300"/>
                            </p:stCondLst>
                            <p:childTnLst>
                              <p:par>
                                <p:cTn id="41" presetID="21"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900"/>
                                        <p:tgtEl>
                                          <p:spTgt spid="16"/>
                                        </p:tgtEl>
                                      </p:cBhvr>
                                    </p:animEffect>
                                  </p:childTnLst>
                                </p:cTn>
                              </p:par>
                            </p:childTnLst>
                          </p:cTn>
                        </p:par>
                        <p:par>
                          <p:cTn id="44" fill="hold">
                            <p:stCondLst>
                              <p:cond delay="1200"/>
                            </p:stCondLst>
                            <p:childTnLst>
                              <p:par>
                                <p:cTn id="45" presetID="10" presetClass="entr" presetSubtype="0" fill="hold" grpId="0" nodeType="afterEffect">
                                  <p:stCondLst>
                                    <p:cond delay="0"/>
                                  </p:stCondLst>
                                  <p:iterate type="lt">
                                    <p:tmPct val="6667"/>
                                  </p:iterate>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par>
                          <p:cTn id="48" fill="hold">
                            <p:stCondLst>
                              <p:cond delay="2267"/>
                            </p:stCondLst>
                            <p:childTnLst>
                              <p:par>
                                <p:cTn id="49" presetID="1" presetClass="entr" presetSubtype="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par>
                          <p:cTn id="51" fill="hold">
                            <p:stCondLst>
                              <p:cond delay="2267"/>
                            </p:stCondLst>
                            <p:childTnLst>
                              <p:par>
                                <p:cTn id="52" presetID="22" presetClass="entr" presetSubtype="8"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3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900"/>
                                        <p:tgtEl>
                                          <p:spTgt spid="19"/>
                                        </p:tgtEl>
                                      </p:cBhvr>
                                    </p:animEffect>
                                  </p:childTnLst>
                                </p:cTn>
                              </p:par>
                            </p:childTnLst>
                          </p:cTn>
                        </p:par>
                        <p:par>
                          <p:cTn id="60" fill="hold">
                            <p:stCondLst>
                              <p:cond delay="900"/>
                            </p:stCondLst>
                            <p:childTnLst>
                              <p:par>
                                <p:cTn id="61" presetID="10" presetClass="entr" presetSubtype="0" fill="hold" grpId="0" nodeType="afterEffect">
                                  <p:stCondLst>
                                    <p:cond delay="0"/>
                                  </p:stCondLst>
                                  <p:iterate type="lt">
                                    <p:tmPct val="5185"/>
                                  </p:iterate>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1867"/>
                            </p:stCondLst>
                            <p:childTnLst>
                              <p:par>
                                <p:cTn id="65" presetID="22" presetClass="entr" presetSubtype="4"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childTnLst>
                          </p:cTn>
                        </p:par>
                        <p:par>
                          <p:cTn id="68" fill="hold">
                            <p:stCondLst>
                              <p:cond delay="2367"/>
                            </p:stCondLst>
                            <p:childTnLst>
                              <p:par>
                                <p:cTn id="69" presetID="22" presetClass="entr" presetSubtype="8"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left)">
                                      <p:cBhvr>
                                        <p:cTn id="71" dur="300"/>
                                        <p:tgtEl>
                                          <p:spTgt spid="10"/>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0" grpId="0"/>
      <p:bldP spid="36" grpId="0"/>
      <p:bldP spid="37" grpId="0"/>
      <p:bldP spid="38"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995" t="4744" r="2095" b="5704"/>
          <a:stretch/>
        </p:blipFill>
        <p:spPr>
          <a:xfrm>
            <a:off x="457200" y="3564959"/>
            <a:ext cx="2834640" cy="2286000"/>
          </a:xfrm>
          <a:prstGeom prst="rect">
            <a:avLst/>
          </a:prstGeom>
        </p:spPr>
      </p:pic>
      <p:sp>
        <p:nvSpPr>
          <p:cNvPr id="9" name="TextBox 8"/>
          <p:cNvSpPr txBox="1"/>
          <p:nvPr/>
        </p:nvSpPr>
        <p:spPr>
          <a:xfrm>
            <a:off x="914400" y="4328531"/>
            <a:ext cx="1905000" cy="369332"/>
          </a:xfrm>
          <a:prstGeom prst="rect">
            <a:avLst/>
          </a:prstGeom>
          <a:noFill/>
        </p:spPr>
        <p:txBody>
          <a:bodyPr wrap="square" rtlCol="0">
            <a:spAutoFit/>
          </a:bodyPr>
          <a:lstStyle/>
          <a:p>
            <a:pPr algn="ctr"/>
            <a:r>
              <a:rPr lang="ar-SA" b="1" dirty="0">
                <a:solidFill>
                  <a:schemeClr val="bg1"/>
                </a:solidFill>
                <a:latin typeface="Bradley Hand ITC" pitchFamily="66" charset="0"/>
                <a:cs typeface="MCS Farisy S_I normal." pitchFamily="2" charset="-78"/>
              </a:rPr>
              <a:t>إرسال الشحن البري</a:t>
            </a:r>
            <a:endParaRPr lang="en-US" b="1" dirty="0">
              <a:solidFill>
                <a:schemeClr val="bg1"/>
              </a:solidFill>
              <a:latin typeface="Bradley Hand ITC" pitchFamily="66" charset="0"/>
              <a:cs typeface="MCS Farisy S_I normal." pitchFamily="2" charset="-78"/>
            </a:endParaRPr>
          </a:p>
        </p:txBody>
      </p:sp>
      <p:cxnSp>
        <p:nvCxnSpPr>
          <p:cNvPr id="12" name="Straight Arrow Connector 11"/>
          <p:cNvCxnSpPr/>
          <p:nvPr/>
        </p:nvCxnSpPr>
        <p:spPr>
          <a:xfrm>
            <a:off x="-1194805" y="4724400"/>
            <a:ext cx="1575805" cy="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pic>
        <p:nvPicPr>
          <p:cNvPr id="19" name="Picture 18"/>
          <p:cNvPicPr>
            <a:picLocks noChangeAspect="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l="4995" t="4744" r="2095" b="5704"/>
          <a:stretch/>
        </p:blipFill>
        <p:spPr>
          <a:xfrm>
            <a:off x="4997396" y="838200"/>
            <a:ext cx="2834640" cy="2286000"/>
          </a:xfrm>
          <a:prstGeom prst="rect">
            <a:avLst/>
          </a:prstGeom>
        </p:spPr>
      </p:pic>
      <p:sp>
        <p:nvSpPr>
          <p:cNvPr id="20" name="TextBox 19"/>
          <p:cNvSpPr txBox="1"/>
          <p:nvPr/>
        </p:nvSpPr>
        <p:spPr>
          <a:xfrm>
            <a:off x="5454596" y="1601772"/>
            <a:ext cx="1905000" cy="923330"/>
          </a:xfrm>
          <a:prstGeom prst="rect">
            <a:avLst/>
          </a:prstGeom>
          <a:noFill/>
        </p:spPr>
        <p:txBody>
          <a:bodyPr wrap="square" rtlCol="0">
            <a:spAutoFit/>
          </a:bodyPr>
          <a:lstStyle/>
          <a:p>
            <a:pPr algn="ctr" rtl="1"/>
            <a:r>
              <a:rPr lang="ar-SA" b="1" dirty="0">
                <a:solidFill>
                  <a:schemeClr val="bg1"/>
                </a:solidFill>
                <a:latin typeface="Bradley Hand ITC" pitchFamily="66" charset="0"/>
                <a:cs typeface="MCS Farisy S_I normal." pitchFamily="2" charset="-78"/>
              </a:rPr>
              <a:t>إرسال العملاء </a:t>
            </a:r>
            <a:endParaRPr lang="ar-SA" b="1" dirty="0" smtClean="0">
              <a:solidFill>
                <a:schemeClr val="bg1"/>
              </a:solidFill>
              <a:latin typeface="Bradley Hand ITC" pitchFamily="66" charset="0"/>
              <a:cs typeface="MCS Farisy S_I normal." pitchFamily="2" charset="-78"/>
            </a:endParaRPr>
          </a:p>
          <a:p>
            <a:pPr algn="ctr" rtl="1"/>
            <a:r>
              <a:rPr lang="ar-SA" b="1" dirty="0" smtClean="0">
                <a:solidFill>
                  <a:schemeClr val="bg1"/>
                </a:solidFill>
                <a:latin typeface="Bradley Hand ITC" pitchFamily="66" charset="0"/>
                <a:cs typeface="MCS Farisy S_I normal." pitchFamily="2" charset="-78"/>
              </a:rPr>
              <a:t>إيصال </a:t>
            </a:r>
          </a:p>
          <a:p>
            <a:pPr algn="ctr" rtl="1"/>
            <a:r>
              <a:rPr lang="ar-SA" b="1" dirty="0" smtClean="0">
                <a:solidFill>
                  <a:schemeClr val="bg1"/>
                </a:solidFill>
                <a:latin typeface="Bradley Hand ITC" pitchFamily="66" charset="0"/>
                <a:cs typeface="MCS Farisy S_I normal." pitchFamily="2" charset="-78"/>
              </a:rPr>
              <a:t>تسليم</a:t>
            </a:r>
            <a:endParaRPr lang="en-US" b="1" dirty="0">
              <a:solidFill>
                <a:schemeClr val="bg1"/>
              </a:solidFill>
              <a:latin typeface="Bradley Hand ITC" pitchFamily="66" charset="0"/>
              <a:cs typeface="MCS Farisy S_I normal." pitchFamily="2" charset="-78"/>
            </a:endParaRPr>
          </a:p>
        </p:txBody>
      </p:sp>
      <p:cxnSp>
        <p:nvCxnSpPr>
          <p:cNvPr id="18" name="Elbow Connector 17"/>
          <p:cNvCxnSpPr>
            <a:endCxn id="19" idx="0"/>
          </p:cNvCxnSpPr>
          <p:nvPr/>
        </p:nvCxnSpPr>
        <p:spPr>
          <a:xfrm>
            <a:off x="-76200" y="381000"/>
            <a:ext cx="6490916" cy="457200"/>
          </a:xfrm>
          <a:prstGeom prst="bentConnector2">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23" name="Elbow Connector 22"/>
          <p:cNvCxnSpPr>
            <a:stCxn id="8" idx="3"/>
            <a:endCxn id="19" idx="1"/>
          </p:cNvCxnSpPr>
          <p:nvPr/>
        </p:nvCxnSpPr>
        <p:spPr>
          <a:xfrm flipV="1">
            <a:off x="3291840" y="1981200"/>
            <a:ext cx="1705556" cy="2726759"/>
          </a:xfrm>
          <a:prstGeom prst="bentConnector3">
            <a:avLst>
              <a:gd name="adj1" fmla="val 50000"/>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sp>
        <p:nvSpPr>
          <p:cNvPr id="24" name="TextBox 23"/>
          <p:cNvSpPr txBox="1"/>
          <p:nvPr/>
        </p:nvSpPr>
        <p:spPr>
          <a:xfrm rot="21420234">
            <a:off x="479531" y="1379685"/>
            <a:ext cx="3810422" cy="830997"/>
          </a:xfrm>
          <a:prstGeom prst="rect">
            <a:avLst/>
          </a:prstGeom>
          <a:noFill/>
        </p:spPr>
        <p:txBody>
          <a:bodyPr wrap="square" rtlCol="0">
            <a:spAutoFit/>
          </a:bodyPr>
          <a:lstStyle/>
          <a:p>
            <a:pPr algn="ctr" rtl="1"/>
            <a:r>
              <a:rPr lang="ar-SA" sz="2400" b="1" dirty="0" smtClean="0">
                <a:solidFill>
                  <a:schemeClr val="bg1"/>
                </a:solidFill>
                <a:latin typeface="Eraser" pitchFamily="2" charset="0"/>
                <a:cs typeface="MCS Farisy S_I normal." pitchFamily="2" charset="-78"/>
              </a:rPr>
              <a:t>مثال</a:t>
            </a:r>
            <a:endParaRPr lang="en-US" sz="2400" b="1" dirty="0" smtClean="0">
              <a:solidFill>
                <a:schemeClr val="bg1"/>
              </a:solidFill>
              <a:latin typeface="Eraser" pitchFamily="2" charset="0"/>
              <a:cs typeface="MCS Farisy S_I normal." pitchFamily="2" charset="-78"/>
            </a:endParaRPr>
          </a:p>
          <a:p>
            <a:pPr algn="ctr" rtl="1"/>
            <a:r>
              <a:rPr lang="ar-SA" sz="2400" b="1" dirty="0" smtClean="0">
                <a:solidFill>
                  <a:schemeClr val="bg1"/>
                </a:solidFill>
                <a:latin typeface="Bradley Hand ITC" pitchFamily="66" charset="0"/>
                <a:cs typeface="MCS Farisy S_I normal." pitchFamily="2" charset="-78"/>
              </a:rPr>
              <a:t>تسلم منتج</a:t>
            </a:r>
            <a:endParaRPr lang="en-US" sz="2400" b="1" dirty="0">
              <a:solidFill>
                <a:schemeClr val="bg1"/>
              </a:solidFill>
              <a:latin typeface="Bradley Hand ITC" pitchFamily="66" charset="0"/>
              <a:cs typeface="MCS Farisy S_I normal." pitchFamily="2" charset="-78"/>
            </a:endParaRPr>
          </a:p>
        </p:txBody>
      </p:sp>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3955" t="3526" r="4973" b="7607"/>
          <a:stretch/>
        </p:blipFill>
        <p:spPr>
          <a:xfrm>
            <a:off x="5562600" y="3470255"/>
            <a:ext cx="1691640" cy="1145950"/>
          </a:xfrm>
          <a:prstGeom prst="rect">
            <a:avLst/>
          </a:prstGeom>
        </p:spPr>
      </p:pic>
      <p:sp>
        <p:nvSpPr>
          <p:cNvPr id="27" name="TextBox 26"/>
          <p:cNvSpPr txBox="1"/>
          <p:nvPr/>
        </p:nvSpPr>
        <p:spPr>
          <a:xfrm>
            <a:off x="5762044" y="3858564"/>
            <a:ext cx="1329567" cy="369332"/>
          </a:xfrm>
          <a:prstGeom prst="rect">
            <a:avLst/>
          </a:prstGeom>
          <a:noFill/>
        </p:spPr>
        <p:txBody>
          <a:bodyPr wrap="square" rtlCol="0">
            <a:spAutoFit/>
          </a:bodyPr>
          <a:lstStyle/>
          <a:p>
            <a:pPr algn="ctr" rtl="1"/>
            <a:r>
              <a:rPr lang="ar-SA" b="1" dirty="0" smtClean="0">
                <a:solidFill>
                  <a:schemeClr val="bg1"/>
                </a:solidFill>
                <a:latin typeface="Bradley Hand ITC" pitchFamily="66" charset="0"/>
                <a:cs typeface="MCS Farisy S_I normal." pitchFamily="2" charset="-78"/>
              </a:rPr>
              <a:t>النهاية</a:t>
            </a:r>
            <a:endParaRPr lang="en-US" b="1" dirty="0">
              <a:solidFill>
                <a:schemeClr val="bg1"/>
              </a:solidFill>
              <a:latin typeface="Bradley Hand ITC" pitchFamily="66" charset="0"/>
              <a:cs typeface="MCS Farisy S_I normal." pitchFamily="2" charset="-78"/>
            </a:endParaRPr>
          </a:p>
        </p:txBody>
      </p:sp>
      <p:cxnSp>
        <p:nvCxnSpPr>
          <p:cNvPr id="28" name="Straight Arrow Connector 27"/>
          <p:cNvCxnSpPr>
            <a:stCxn id="19" idx="2"/>
            <a:endCxn id="26" idx="0"/>
          </p:cNvCxnSpPr>
          <p:nvPr/>
        </p:nvCxnSpPr>
        <p:spPr>
          <a:xfrm flipH="1">
            <a:off x="6408420" y="3124200"/>
            <a:ext cx="6296" cy="346055"/>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pic>
        <p:nvPicPr>
          <p:cNvPr id="1026" name="Picture 2" descr="E:\محتويات DELL\اللوغو\123456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5526024"/>
            <a:ext cx="1225296" cy="1331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94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900"/>
                                        <p:tgtEl>
                                          <p:spTgt spid="8"/>
                                        </p:tgtEl>
                                      </p:cBhvr>
                                    </p:animEffect>
                                  </p:childTnLst>
                                </p:cTn>
                              </p:par>
                            </p:childTnLst>
                          </p:cTn>
                        </p:par>
                        <p:par>
                          <p:cTn id="8" fill="hold">
                            <p:stCondLst>
                              <p:cond delay="900"/>
                            </p:stCondLst>
                            <p:childTnLst>
                              <p:par>
                                <p:cTn id="9" presetID="10" presetClass="entr" presetSubtype="0" fill="hold" grpId="0" nodeType="afterEffect">
                                  <p:stCondLst>
                                    <p:cond delay="0"/>
                                  </p:stCondLst>
                                  <p:iterate type="lt">
                                    <p:tmPct val="5185"/>
                                  </p:iterate>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763"/>
                            </p:stCondLst>
                            <p:childTnLst>
                              <p:par>
                                <p:cTn id="13" presetID="22" presetClass="entr" presetSubtype="1"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900"/>
                                        <p:tgtEl>
                                          <p:spTgt spid="19"/>
                                        </p:tgtEl>
                                      </p:cBhvr>
                                    </p:animEffect>
                                  </p:childTnLst>
                                </p:cTn>
                              </p:par>
                            </p:childTnLst>
                          </p:cTn>
                        </p:par>
                        <p:par>
                          <p:cTn id="21" fill="hold">
                            <p:stCondLst>
                              <p:cond delay="900"/>
                            </p:stCondLst>
                            <p:childTnLst>
                              <p:par>
                                <p:cTn id="22" presetID="10" presetClass="entr" presetSubtype="0" fill="hold" grpId="0" nodeType="afterEffect">
                                  <p:stCondLst>
                                    <p:cond delay="0"/>
                                  </p:stCondLst>
                                  <p:iterate type="lt">
                                    <p:tmPct val="5185"/>
                                  </p:iterate>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1944"/>
                            </p:stCondLst>
                            <p:childTnLst>
                              <p:par>
                                <p:cTn id="26" presetID="22" presetClass="entr" presetSubtype="1"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900"/>
                                        <p:tgtEl>
                                          <p:spTgt spid="26"/>
                                        </p:tgtEl>
                                      </p:cBhvr>
                                    </p:animEffect>
                                  </p:childTnLst>
                                </p:cTn>
                              </p:par>
                            </p:childTnLst>
                          </p:cTn>
                        </p:par>
                        <p:par>
                          <p:cTn id="34" fill="hold">
                            <p:stCondLst>
                              <p:cond delay="900"/>
                            </p:stCondLst>
                            <p:childTnLst>
                              <p:par>
                                <p:cTn id="35" presetID="10" presetClass="entr" presetSubtype="0" fill="hold" grpId="0" nodeType="afterEffect">
                                  <p:stCondLst>
                                    <p:cond delay="0"/>
                                  </p:stCondLst>
                                  <p:iterate type="lt">
                                    <p:tmPct val="5185"/>
                                  </p:iterate>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rot="21367434">
            <a:off x="4786482" y="2944373"/>
            <a:ext cx="3733800" cy="1074560"/>
          </a:xfrm>
        </p:spPr>
        <p:txBody>
          <a:bodyPr>
            <a:noAutofit/>
          </a:bodyPr>
          <a:lstStyle/>
          <a:p>
            <a:pPr marL="0" indent="0" algn="ctr">
              <a:buNone/>
            </a:pPr>
            <a:r>
              <a:rPr lang="ar-SA" sz="2400" dirty="0" smtClean="0">
                <a:solidFill>
                  <a:schemeClr val="bg1"/>
                </a:solidFill>
                <a:cs typeface="FS_Nice" pitchFamily="2" charset="-78"/>
              </a:rPr>
              <a:t>ايمن حسن طوباسي</a:t>
            </a:r>
          </a:p>
          <a:p>
            <a:pPr marL="0" indent="0" algn="ctr">
              <a:buNone/>
            </a:pPr>
            <a:r>
              <a:rPr lang="ar-SA" sz="2400" dirty="0" smtClean="0">
                <a:solidFill>
                  <a:schemeClr val="bg1"/>
                </a:solidFill>
                <a:cs typeface="FS_Nice" pitchFamily="2" charset="-78"/>
              </a:rPr>
              <a:t>خبير تخطيط استراتيجي</a:t>
            </a:r>
          </a:p>
          <a:p>
            <a:pPr marL="0" indent="0" algn="ctr">
              <a:buNone/>
            </a:pPr>
            <a:r>
              <a:rPr lang="en-US" sz="2400" dirty="0" smtClean="0">
                <a:solidFill>
                  <a:schemeClr val="bg1"/>
                </a:solidFill>
                <a:cs typeface="FS_Nice" pitchFamily="2" charset="-78"/>
              </a:rPr>
              <a:t>qdsaqsa@gmail.com</a:t>
            </a:r>
            <a:endParaRPr lang="en-US" sz="2400" dirty="0">
              <a:solidFill>
                <a:schemeClr val="bg1"/>
              </a:solidFill>
              <a:cs typeface="FS_Nice" pitchFamily="2" charset="-78"/>
            </a:endParaRPr>
          </a:p>
        </p:txBody>
      </p:sp>
      <p:sp>
        <p:nvSpPr>
          <p:cNvPr id="5" name="Title 4"/>
          <p:cNvSpPr>
            <a:spLocks noGrp="1"/>
          </p:cNvSpPr>
          <p:nvPr>
            <p:ph type="title"/>
          </p:nvPr>
        </p:nvSpPr>
        <p:spPr>
          <a:xfrm rot="268117">
            <a:off x="4703301" y="1823621"/>
            <a:ext cx="3810000" cy="792163"/>
          </a:xfrm>
        </p:spPr>
        <p:txBody>
          <a:bodyPr>
            <a:noAutofit/>
          </a:bodyPr>
          <a:lstStyle/>
          <a:p>
            <a:r>
              <a:rPr lang="ar-SA" sz="2800" dirty="0" smtClean="0">
                <a:solidFill>
                  <a:schemeClr val="bg1"/>
                </a:solidFill>
                <a:cs typeface="س رمله" pitchFamily="2" charset="-78"/>
              </a:rPr>
              <a:t>جمع واعداد</a:t>
            </a:r>
            <a:br>
              <a:rPr lang="ar-SA" sz="2800" dirty="0" smtClean="0">
                <a:solidFill>
                  <a:schemeClr val="bg1"/>
                </a:solidFill>
                <a:cs typeface="س رمله" pitchFamily="2" charset="-78"/>
              </a:rPr>
            </a:br>
            <a:r>
              <a:rPr lang="ar-SA" sz="2800" dirty="0" smtClean="0">
                <a:solidFill>
                  <a:schemeClr val="bg1"/>
                </a:solidFill>
                <a:cs typeface="س رمله" pitchFamily="2" charset="-78"/>
              </a:rPr>
              <a:t>المدرب </a:t>
            </a:r>
            <a:endParaRPr lang="en-US" sz="2800" dirty="0">
              <a:solidFill>
                <a:schemeClr val="bg1"/>
              </a:solidFill>
              <a:cs typeface="س رمله" pitchFamily="2" charset="-78"/>
            </a:endParaRPr>
          </a:p>
        </p:txBody>
      </p:sp>
      <p:pic>
        <p:nvPicPr>
          <p:cNvPr id="3" name="Content Placeholder 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1" y="279401"/>
            <a:ext cx="3962399" cy="6238391"/>
          </a:xfrm>
        </p:spPr>
      </p:pic>
    </p:spTree>
    <p:extLst>
      <p:ext uri="{BB962C8B-B14F-4D97-AF65-F5344CB8AC3E}">
        <p14:creationId xmlns:p14="http://schemas.microsoft.com/office/powerpoint/2010/main" val="2462065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09600" y="5765801"/>
            <a:ext cx="750094" cy="74295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5084577"/>
            <a:ext cx="1471613" cy="11715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355" y="279401"/>
            <a:ext cx="7315199" cy="5194148"/>
          </a:xfrm>
          <a:prstGeom prst="rect">
            <a:avLst/>
          </a:prstGeom>
        </p:spPr>
      </p:pic>
      <p:sp>
        <p:nvSpPr>
          <p:cNvPr id="7" name="Title 1"/>
          <p:cNvSpPr txBox="1">
            <a:spLocks/>
          </p:cNvSpPr>
          <p:nvPr/>
        </p:nvSpPr>
        <p:spPr>
          <a:xfrm rot="21391265">
            <a:off x="1858408" y="1852853"/>
            <a:ext cx="550403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latin typeface="Eraser" pitchFamily="2" charset="0"/>
                <a:ea typeface="+mj-ea"/>
                <a:cs typeface="+mj-cs"/>
              </a:defRPr>
            </a:lvl1pPr>
          </a:lstStyle>
          <a:p>
            <a:r>
              <a:rPr lang="ar-SA" sz="6000" b="1" dirty="0">
                <a:effectLst>
                  <a:outerShdw blurRad="38100" dist="38100" dir="2700000" algn="tl">
                    <a:srgbClr val="000000">
                      <a:alpha val="43137"/>
                    </a:srgbClr>
                  </a:outerShdw>
                </a:effectLst>
                <a:cs typeface="FS_Nice" pitchFamily="2" charset="-78"/>
              </a:rPr>
              <a:t>خرائط التدفق </a:t>
            </a:r>
            <a:endParaRPr lang="en-US" sz="6000" b="1" dirty="0" smtClean="0">
              <a:effectLst>
                <a:outerShdw blurRad="38100" dist="38100" dir="2700000" algn="tl">
                  <a:srgbClr val="000000">
                    <a:alpha val="43137"/>
                  </a:srgbClr>
                </a:outerShdw>
              </a:effectLst>
              <a:cs typeface="FS_Nice" pitchFamily="2" charset="-78"/>
            </a:endParaRPr>
          </a:p>
          <a:p>
            <a:r>
              <a:rPr lang="en-US" sz="6000" b="1" dirty="0" smtClean="0">
                <a:solidFill>
                  <a:prstClr val="white"/>
                </a:solidFill>
                <a:effectLst>
                  <a:outerShdw blurRad="38100" dist="38100" dir="2700000" algn="tl">
                    <a:srgbClr val="000000">
                      <a:alpha val="43137"/>
                    </a:srgbClr>
                  </a:outerShdw>
                </a:effectLst>
                <a:latin typeface="Bradley Hand ITC" pitchFamily="66" charset="0"/>
              </a:rPr>
              <a:t>Flow </a:t>
            </a:r>
            <a:r>
              <a:rPr lang="en-US" sz="6000" b="1" dirty="0">
                <a:solidFill>
                  <a:prstClr val="white"/>
                </a:solidFill>
                <a:effectLst>
                  <a:outerShdw blurRad="38100" dist="38100" dir="2700000" algn="tl">
                    <a:srgbClr val="000000">
                      <a:alpha val="43137"/>
                    </a:srgbClr>
                  </a:outerShdw>
                </a:effectLst>
                <a:latin typeface="Bradley Hand ITC" pitchFamily="66" charset="0"/>
              </a:rPr>
              <a:t>Charts</a:t>
            </a:r>
            <a:endParaRPr lang="en-US" sz="6000" b="1" dirty="0">
              <a:solidFill>
                <a:prstClr val="white"/>
              </a:solidFill>
              <a:effectLst>
                <a:outerShdw blurRad="38100" dist="38100" dir="2700000" algn="tl">
                  <a:srgbClr val="000000">
                    <a:alpha val="43137"/>
                  </a:srgbClr>
                </a:outerShdw>
              </a:effectLst>
              <a:latin typeface="Bradley Hand ITC" pitchFamily="66" charset="0"/>
            </a:endParaRPr>
          </a:p>
        </p:txBody>
      </p:sp>
    </p:spTree>
    <p:extLst>
      <p:ext uri="{BB962C8B-B14F-4D97-AF65-F5344CB8AC3E}">
        <p14:creationId xmlns:p14="http://schemas.microsoft.com/office/powerpoint/2010/main" val="58293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800"/>
                                        <p:tgtEl>
                                          <p:spTgt spid="4"/>
                                        </p:tgtEl>
                                      </p:cBhvr>
                                    </p:animEffect>
                                  </p:childTnLst>
                                </p:cTn>
                              </p:par>
                              <p:par>
                                <p:cTn id="8" presetID="21" presetClass="entr" presetSubtype="1" fill="hold" nodeType="withEffect">
                                  <p:stCondLst>
                                    <p:cond delay="60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800"/>
                                        <p:tgtEl>
                                          <p:spTgt spid="5"/>
                                        </p:tgtEl>
                                      </p:cBhvr>
                                    </p:animEffect>
                                  </p:childTnLst>
                                </p:cTn>
                              </p:par>
                              <p:par>
                                <p:cTn id="11" presetID="21" presetClass="entr" presetSubtype="1" fill="hold" nodeType="withEffect">
                                  <p:stCondLst>
                                    <p:cond delay="110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1400"/>
                                        <p:tgtEl>
                                          <p:spTgt spid="6"/>
                                        </p:tgtEl>
                                      </p:cBhvr>
                                    </p:animEffect>
                                  </p:childTnLst>
                                </p:cTn>
                              </p:par>
                              <p:par>
                                <p:cTn id="14" presetID="1" presetClass="entr" presetSubtype="0" fill="hold" grpId="0" nodeType="withEffect">
                                  <p:stCondLst>
                                    <p:cond delay="2200"/>
                                  </p:stCondLst>
                                  <p:iterate type="lt">
                                    <p:tmAbs val="50"/>
                                  </p:iterate>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15938">
            <a:off x="692554" y="122752"/>
            <a:ext cx="7437657" cy="6499949"/>
          </a:xfrm>
          <a:prstGeom prst="rect">
            <a:avLst/>
          </a:prstGeom>
        </p:spPr>
      </p:pic>
      <p:sp>
        <p:nvSpPr>
          <p:cNvPr id="7" name="Title 1"/>
          <p:cNvSpPr txBox="1">
            <a:spLocks/>
          </p:cNvSpPr>
          <p:nvPr/>
        </p:nvSpPr>
        <p:spPr>
          <a:xfrm rot="21391265">
            <a:off x="1469969" y="811643"/>
            <a:ext cx="5889896" cy="3860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bg1"/>
                </a:solidFill>
                <a:latin typeface="Eraser" pitchFamily="2" charset="0"/>
                <a:ea typeface="+mj-ea"/>
                <a:cs typeface="+mj-cs"/>
              </a:defRPr>
            </a:lvl1pPr>
          </a:lstStyle>
          <a:p>
            <a:pPr rtl="1"/>
            <a:r>
              <a:rPr lang="ar-SA" sz="4400" b="1" dirty="0">
                <a:effectLst>
                  <a:outerShdw blurRad="38100" dist="38100" dir="2700000" algn="tl">
                    <a:srgbClr val="000000">
                      <a:alpha val="43137"/>
                    </a:srgbClr>
                  </a:outerShdw>
                </a:effectLst>
                <a:cs typeface="B Bardiya" pitchFamily="2" charset="-78"/>
              </a:rPr>
              <a:t>الهدف</a:t>
            </a:r>
            <a:endParaRPr lang="en-US" sz="4400" b="1" dirty="0">
              <a:effectLst>
                <a:outerShdw blurRad="38100" dist="38100" dir="2700000" algn="tl">
                  <a:srgbClr val="000000">
                    <a:alpha val="43137"/>
                  </a:srgbClr>
                </a:outerShdw>
              </a:effectLst>
              <a:cs typeface="B Bardiya" pitchFamily="2" charset="-78"/>
            </a:endParaRPr>
          </a:p>
          <a:p>
            <a:pPr rtl="1"/>
            <a:r>
              <a:rPr lang="ar-SA" sz="3200" b="1" dirty="0">
                <a:effectLst>
                  <a:outerShdw blurRad="38100" dist="38100" dir="2700000" algn="tl">
                    <a:srgbClr val="000000">
                      <a:alpha val="43137"/>
                    </a:srgbClr>
                  </a:outerShdw>
                </a:effectLst>
                <a:cs typeface="FS_Nice" pitchFamily="2" charset="-78"/>
              </a:rPr>
              <a:t>وصف العمليات </a:t>
            </a:r>
            <a:r>
              <a:rPr lang="ar-SA" sz="3200" b="1" dirty="0" smtClean="0">
                <a:effectLst>
                  <a:outerShdw blurRad="38100" dist="38100" dir="2700000" algn="tl">
                    <a:srgbClr val="000000">
                      <a:alpha val="43137"/>
                    </a:srgbClr>
                  </a:outerShdw>
                </a:effectLst>
                <a:cs typeface="FS_Nice" pitchFamily="2" charset="-78"/>
              </a:rPr>
              <a:t>والإجراءات، </a:t>
            </a:r>
            <a:r>
              <a:rPr lang="ar-SA" sz="3200" b="1" dirty="0">
                <a:effectLst>
                  <a:outerShdw blurRad="38100" dist="38100" dir="2700000" algn="tl">
                    <a:srgbClr val="000000">
                      <a:alpha val="43137"/>
                    </a:srgbClr>
                  </a:outerShdw>
                </a:effectLst>
                <a:cs typeface="FS_Nice" pitchFamily="2" charset="-78"/>
              </a:rPr>
              <a:t>وتحديد العمليات المتكررة بهدف التحسين المستمر</a:t>
            </a:r>
            <a:r>
              <a:rPr lang="ar-SA" sz="3200" dirty="0" smtClean="0"/>
              <a:t>.</a:t>
            </a:r>
            <a:endParaRPr lang="ar-SA" sz="3200" dirty="0">
              <a:solidFill>
                <a:prstClr val="white"/>
              </a:solidFill>
            </a:endParaRPr>
          </a:p>
          <a:p>
            <a:pPr rtl="1"/>
            <a:r>
              <a:rPr lang="ar-SA" sz="3200" b="1" dirty="0" smtClean="0">
                <a:effectLst>
                  <a:outerShdw blurRad="38100" dist="38100" dir="2700000" algn="tl">
                    <a:srgbClr val="000000">
                      <a:alpha val="43137"/>
                    </a:srgbClr>
                  </a:outerShdw>
                </a:effectLst>
                <a:cs typeface="FS_Nice" pitchFamily="2" charset="-78"/>
              </a:rPr>
              <a:t>وهي </a:t>
            </a:r>
            <a:r>
              <a:rPr lang="ar-SA" sz="3200" b="1" dirty="0">
                <a:effectLst>
                  <a:outerShdw blurRad="38100" dist="38100" dir="2700000" algn="tl">
                    <a:srgbClr val="000000">
                      <a:alpha val="43137"/>
                    </a:srgbClr>
                  </a:outerShdw>
                </a:effectLst>
                <a:cs typeface="FS_Nice" pitchFamily="2" charset="-78"/>
              </a:rPr>
              <a:t>نوع من الأنواع الرسوم البيانية التي تستخدم لتمثيل مجموعة من العمليات من البداية إلى النهائية باستخدام أشكال مختلفة متصلة بأسهم</a:t>
            </a:r>
            <a:endParaRPr lang="ar-SA" sz="3200" b="1" dirty="0">
              <a:effectLst>
                <a:outerShdw blurRad="38100" dist="38100" dir="2700000" algn="tl">
                  <a:srgbClr val="000000">
                    <a:alpha val="43137"/>
                  </a:srgbClr>
                </a:outerShdw>
              </a:effectLst>
              <a:cs typeface="FS_Nice" pitchFamily="2" charset="-78"/>
            </a:endParaRPr>
          </a:p>
        </p:txBody>
      </p:sp>
    </p:spTree>
    <p:extLst>
      <p:ext uri="{BB962C8B-B14F-4D97-AF65-F5344CB8AC3E}">
        <p14:creationId xmlns:p14="http://schemas.microsoft.com/office/powerpoint/2010/main" val="381710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 presetClass="entr" presetSubtype="0" fill="hold" grpId="0" nodeType="withEffect">
                                  <p:stCondLst>
                                    <p:cond delay="1600"/>
                                  </p:stCondLst>
                                  <p:iterate type="lt">
                                    <p:tmAbs val="50"/>
                                  </p:iterate>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ar-SA" sz="2400" dirty="0" smtClean="0">
                <a:solidFill>
                  <a:schemeClr val="bg1"/>
                </a:solidFill>
                <a:cs typeface="س حر كبير" pitchFamily="2" charset="-78"/>
              </a:rPr>
              <a:t>استخدامات خرائط التدفق</a:t>
            </a:r>
            <a:endParaRPr lang="en-US" sz="2400" dirty="0">
              <a:solidFill>
                <a:schemeClr val="bg1"/>
              </a:solidFill>
              <a:cs typeface="س حر كبير" pitchFamily="2" charset="-78"/>
            </a:endParaRPr>
          </a:p>
        </p:txBody>
      </p:sp>
      <p:sp>
        <p:nvSpPr>
          <p:cNvPr id="5" name="Text Placeholder 4"/>
          <p:cNvSpPr>
            <a:spLocks noGrp="1"/>
          </p:cNvSpPr>
          <p:nvPr>
            <p:ph type="body" sz="quarter" idx="15"/>
          </p:nvPr>
        </p:nvSpPr>
        <p:spPr>
          <a:xfrm rot="21286488">
            <a:off x="519975" y="1840299"/>
            <a:ext cx="7945014" cy="658495"/>
          </a:xfrm>
        </p:spPr>
        <p:txBody>
          <a:bodyPr>
            <a:noAutofit/>
          </a:bodyPr>
          <a:lstStyle/>
          <a:p>
            <a:r>
              <a:rPr lang="ar-SA" sz="2000" dirty="0" smtClean="0">
                <a:solidFill>
                  <a:schemeClr val="bg1"/>
                </a:solidFill>
                <a:cs typeface="B Bardiya" pitchFamily="2" charset="-78"/>
              </a:rPr>
              <a:t>1.تعتبر </a:t>
            </a:r>
            <a:r>
              <a:rPr lang="ar-SA" sz="2000" dirty="0">
                <a:solidFill>
                  <a:schemeClr val="bg1"/>
                </a:solidFill>
                <a:cs typeface="B Bardiya" pitchFamily="2" charset="-78"/>
              </a:rPr>
              <a:t>خرائط التدفق من أبسط الطرق لوصف عملية أو نشاط، حيث توضح جميع مكونات العملية ومراحلها المتعددة وسير خطوات العمل من البداية إلى النهاية، </a:t>
            </a:r>
            <a:endParaRPr lang="en-US" sz="2000" dirty="0">
              <a:solidFill>
                <a:schemeClr val="bg1"/>
              </a:solidFill>
              <a:cs typeface="B Bardiya" pitchFamily="2" charset="-78"/>
            </a:endParaRPr>
          </a:p>
        </p:txBody>
      </p:sp>
      <p:sp>
        <p:nvSpPr>
          <p:cNvPr id="30" name="Text Placeholder 4"/>
          <p:cNvSpPr>
            <a:spLocks noGrp="1"/>
          </p:cNvSpPr>
          <p:nvPr>
            <p:ph type="body" sz="quarter" idx="15"/>
          </p:nvPr>
        </p:nvSpPr>
        <p:spPr>
          <a:xfrm rot="21286488">
            <a:off x="672375" y="2626118"/>
            <a:ext cx="7945014" cy="658495"/>
          </a:xfrm>
        </p:spPr>
        <p:txBody>
          <a:bodyPr>
            <a:noAutofit/>
          </a:bodyPr>
          <a:lstStyle/>
          <a:p>
            <a:r>
              <a:rPr lang="ar-SA" sz="2000" dirty="0" smtClean="0">
                <a:solidFill>
                  <a:schemeClr val="bg1"/>
                </a:solidFill>
                <a:cs typeface="B Bardiya" pitchFamily="2" charset="-78"/>
              </a:rPr>
              <a:t>2.المساعدة في </a:t>
            </a:r>
            <a:r>
              <a:rPr lang="ar-SA" sz="2000" dirty="0">
                <a:solidFill>
                  <a:schemeClr val="bg1"/>
                </a:solidFill>
                <a:cs typeface="B Bardiya" pitchFamily="2" charset="-78"/>
              </a:rPr>
              <a:t>تحديد الطريق الفعلي للعملية، وتحديد العمليات المتكررة من أجل رفع درجة كفاءة العمليات المختلفة </a:t>
            </a:r>
            <a:endParaRPr lang="en-US" sz="2000" dirty="0">
              <a:solidFill>
                <a:schemeClr val="bg1"/>
              </a:solidFill>
              <a:cs typeface="B Bardiya" pitchFamily="2" charset="-78"/>
            </a:endParaRPr>
          </a:p>
        </p:txBody>
      </p:sp>
      <p:sp>
        <p:nvSpPr>
          <p:cNvPr id="31" name="Text Placeholder 4"/>
          <p:cNvSpPr>
            <a:spLocks noGrp="1"/>
          </p:cNvSpPr>
          <p:nvPr>
            <p:ph type="body" sz="quarter" idx="15"/>
          </p:nvPr>
        </p:nvSpPr>
        <p:spPr>
          <a:xfrm rot="21286488">
            <a:off x="672375" y="3418206"/>
            <a:ext cx="7945014" cy="658495"/>
          </a:xfrm>
        </p:spPr>
        <p:txBody>
          <a:bodyPr>
            <a:noAutofit/>
          </a:bodyPr>
          <a:lstStyle/>
          <a:p>
            <a:pPr lvl="0"/>
            <a:r>
              <a:rPr lang="ar-SA" sz="2000" dirty="0" smtClean="0">
                <a:solidFill>
                  <a:schemeClr val="bg1"/>
                </a:solidFill>
                <a:cs typeface="B Bardiya" pitchFamily="2" charset="-78"/>
              </a:rPr>
              <a:t>3-تستخدم </a:t>
            </a:r>
            <a:r>
              <a:rPr lang="ar-SA" sz="2000" dirty="0">
                <a:solidFill>
                  <a:schemeClr val="bg1"/>
                </a:solidFill>
                <a:cs typeface="B Bardiya" pitchFamily="2" charset="-78"/>
              </a:rPr>
              <a:t>خرائط التدفق رموزاً بيانية الغرض منها تحديد العمليات المختلفة ومدى ترابطها واعتمادها على بعضها البعض، ونوع المدخلات والمخرجات </a:t>
            </a:r>
            <a:endParaRPr lang="en-US" sz="2000" dirty="0">
              <a:solidFill>
                <a:schemeClr val="bg1"/>
              </a:solidFill>
              <a:cs typeface="B Bardiya" pitchFamily="2" charset="-78"/>
            </a:endParaRPr>
          </a:p>
        </p:txBody>
      </p:sp>
      <p:sp>
        <p:nvSpPr>
          <p:cNvPr id="32" name="Text Placeholder 4"/>
          <p:cNvSpPr>
            <a:spLocks noGrp="1"/>
          </p:cNvSpPr>
          <p:nvPr>
            <p:ph type="body" sz="quarter" idx="15"/>
          </p:nvPr>
        </p:nvSpPr>
        <p:spPr>
          <a:xfrm rot="21286488">
            <a:off x="672375" y="4221459"/>
            <a:ext cx="7945014" cy="658495"/>
          </a:xfrm>
        </p:spPr>
        <p:txBody>
          <a:bodyPr>
            <a:noAutofit/>
          </a:bodyPr>
          <a:lstStyle/>
          <a:p>
            <a:r>
              <a:rPr lang="ar-SA" sz="2000" dirty="0" smtClean="0">
                <a:solidFill>
                  <a:schemeClr val="bg1"/>
                </a:solidFill>
                <a:cs typeface="B Bardiya" pitchFamily="2" charset="-78"/>
              </a:rPr>
              <a:t>4.تستخدم </a:t>
            </a:r>
            <a:r>
              <a:rPr lang="ar-SA" sz="2000" dirty="0">
                <a:solidFill>
                  <a:schemeClr val="bg1"/>
                </a:solidFill>
                <a:cs typeface="B Bardiya" pitchFamily="2" charset="-78"/>
              </a:rPr>
              <a:t>خريطة التدفق في تحديد المشاكل ومناطق الضعف ليتمكن من التعرف عليها وتحديد أسبابها الرئيسة ومن ثم إيجاد الحلول المثلى</a:t>
            </a:r>
            <a:endParaRPr lang="en-US" sz="2000" dirty="0">
              <a:solidFill>
                <a:schemeClr val="bg1"/>
              </a:solidFill>
              <a:cs typeface="B Bardiya" pitchFamily="2" charset="-78"/>
            </a:endParaRPr>
          </a:p>
        </p:txBody>
      </p:sp>
      <p:sp>
        <p:nvSpPr>
          <p:cNvPr id="33" name="Text Placeholder 4"/>
          <p:cNvSpPr>
            <a:spLocks noGrp="1"/>
          </p:cNvSpPr>
          <p:nvPr>
            <p:ph type="body" sz="quarter" idx="15"/>
          </p:nvPr>
        </p:nvSpPr>
        <p:spPr>
          <a:xfrm rot="21286488">
            <a:off x="672375" y="5146398"/>
            <a:ext cx="7945014" cy="658495"/>
          </a:xfrm>
        </p:spPr>
        <p:txBody>
          <a:bodyPr>
            <a:noAutofit/>
          </a:bodyPr>
          <a:lstStyle/>
          <a:p>
            <a:r>
              <a:rPr lang="ar-SA" sz="2000" dirty="0">
                <a:solidFill>
                  <a:schemeClr val="bg1"/>
                </a:solidFill>
                <a:cs typeface="B Bardiya" pitchFamily="2" charset="-78"/>
              </a:rPr>
              <a:t>5</a:t>
            </a:r>
            <a:r>
              <a:rPr lang="ar-SA" sz="2000" dirty="0" smtClean="0">
                <a:solidFill>
                  <a:schemeClr val="bg1"/>
                </a:solidFill>
                <a:cs typeface="B Bardiya" pitchFamily="2" charset="-78"/>
              </a:rPr>
              <a:t>. المساعدة  </a:t>
            </a:r>
            <a:r>
              <a:rPr lang="ar-SA" sz="2000" dirty="0">
                <a:solidFill>
                  <a:schemeClr val="bg1"/>
                </a:solidFill>
                <a:cs typeface="B Bardiya" pitchFamily="2" charset="-78"/>
              </a:rPr>
              <a:t>في تصميم عمليات جديدة أو إعادة تصميم العمليات، وعند الرغبة في ذلك يجب أن ترسم خريطة التدفق الحالية وتحدد جميع الخطوات الفعلية ومن ثم ترسم خريطة التدفق المثالية التي يجب إتباعها </a:t>
            </a:r>
            <a:endParaRPr lang="en-US" sz="2000" dirty="0">
              <a:solidFill>
                <a:schemeClr val="bg1"/>
              </a:solidFill>
              <a:cs typeface="B Bardiya" pitchFamily="2" charset="-78"/>
            </a:endParaRPr>
          </a:p>
        </p:txBody>
      </p:sp>
    </p:spTree>
    <p:extLst>
      <p:ext uri="{BB962C8B-B14F-4D97-AF65-F5344CB8AC3E}">
        <p14:creationId xmlns:p14="http://schemas.microsoft.com/office/powerpoint/2010/main" val="371481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left)">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wipe(left)">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wipe(left)">
                                      <p:cBhvr>
                                        <p:cTn id="22" dur="500"/>
                                        <p:tgtEl>
                                          <p:spTgt spid="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3">
                                            <p:txEl>
                                              <p:pRg st="0" end="0"/>
                                            </p:txEl>
                                          </p:spTgt>
                                        </p:tgtEl>
                                        <p:attrNameLst>
                                          <p:attrName>style.visibility</p:attrName>
                                        </p:attrNameLst>
                                      </p:cBhvr>
                                      <p:to>
                                        <p:strVal val="visible"/>
                                      </p:to>
                                    </p:set>
                                    <p:animEffect transition="in" filter="wipe(left)">
                                      <p:cBhvr>
                                        <p:cTn id="27"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0" grpId="0" build="p"/>
      <p:bldP spid="31" grpId="0" build="p"/>
      <p:bldP spid="32" grpId="0" build="p"/>
      <p:bldP spid="3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ar-SA" sz="2400" dirty="0">
                <a:solidFill>
                  <a:schemeClr val="bg1"/>
                </a:solidFill>
                <a:cs typeface="س حر كبير" pitchFamily="2" charset="-78"/>
              </a:rPr>
              <a:t>خطوات تصميم خريطة التدفق</a:t>
            </a:r>
            <a:endParaRPr lang="en-US" sz="2400" dirty="0">
              <a:solidFill>
                <a:schemeClr val="bg1"/>
              </a:solidFill>
              <a:cs typeface="س حر كبير" pitchFamily="2" charset="-78"/>
            </a:endParaRPr>
          </a:p>
        </p:txBody>
      </p:sp>
      <p:sp>
        <p:nvSpPr>
          <p:cNvPr id="5" name="Text Placeholder 4"/>
          <p:cNvSpPr>
            <a:spLocks noGrp="1"/>
          </p:cNvSpPr>
          <p:nvPr>
            <p:ph type="body" sz="quarter" idx="15"/>
          </p:nvPr>
        </p:nvSpPr>
        <p:spPr>
          <a:xfrm rot="21286488">
            <a:off x="519975" y="1840299"/>
            <a:ext cx="7945014" cy="658495"/>
          </a:xfrm>
        </p:spPr>
        <p:txBody>
          <a:bodyPr>
            <a:noAutofit/>
          </a:bodyPr>
          <a:lstStyle/>
          <a:p>
            <a:r>
              <a:rPr lang="ar-SA" sz="2000" dirty="0" smtClean="0">
                <a:solidFill>
                  <a:schemeClr val="bg1"/>
                </a:solidFill>
                <a:cs typeface="B Bardiya" pitchFamily="2" charset="-78"/>
              </a:rPr>
              <a:t>1.تحديد </a:t>
            </a:r>
            <a:r>
              <a:rPr lang="ar-SA" sz="2000" dirty="0">
                <a:solidFill>
                  <a:schemeClr val="bg1"/>
                </a:solidFill>
                <a:cs typeface="B Bardiya" pitchFamily="2" charset="-78"/>
              </a:rPr>
              <a:t>الموضوع أو الإجراء المراد رسم خريطة انسيابية لعملياته.</a:t>
            </a:r>
            <a:endParaRPr lang="en-US" sz="2000" dirty="0">
              <a:solidFill>
                <a:schemeClr val="bg1"/>
              </a:solidFill>
              <a:cs typeface="B Bardiya" pitchFamily="2" charset="-78"/>
            </a:endParaRPr>
          </a:p>
        </p:txBody>
      </p:sp>
      <p:sp>
        <p:nvSpPr>
          <p:cNvPr id="30" name="Text Placeholder 4"/>
          <p:cNvSpPr>
            <a:spLocks noGrp="1"/>
          </p:cNvSpPr>
          <p:nvPr>
            <p:ph type="body" sz="quarter" idx="15"/>
          </p:nvPr>
        </p:nvSpPr>
        <p:spPr>
          <a:xfrm rot="21286488">
            <a:off x="672375" y="2626118"/>
            <a:ext cx="7945014" cy="658495"/>
          </a:xfrm>
        </p:spPr>
        <p:txBody>
          <a:bodyPr>
            <a:noAutofit/>
          </a:bodyPr>
          <a:lstStyle/>
          <a:p>
            <a:r>
              <a:rPr lang="ar-SA" sz="2000" dirty="0" smtClean="0">
                <a:solidFill>
                  <a:schemeClr val="bg1"/>
                </a:solidFill>
                <a:cs typeface="B Bardiya" pitchFamily="2" charset="-78"/>
              </a:rPr>
              <a:t>2.معرفة </a:t>
            </a:r>
            <a:r>
              <a:rPr lang="ar-SA" sz="2000" dirty="0">
                <a:solidFill>
                  <a:schemeClr val="bg1"/>
                </a:solidFill>
                <a:cs typeface="B Bardiya" pitchFamily="2" charset="-78"/>
              </a:rPr>
              <a:t>حدود العملية المراد دراستها وتحديد نقطة البداية والنهاية.</a:t>
            </a:r>
            <a:endParaRPr lang="en-US" sz="2000" dirty="0">
              <a:solidFill>
                <a:schemeClr val="bg1"/>
              </a:solidFill>
              <a:cs typeface="B Bardiya" pitchFamily="2" charset="-78"/>
            </a:endParaRPr>
          </a:p>
        </p:txBody>
      </p:sp>
      <p:sp>
        <p:nvSpPr>
          <p:cNvPr id="31" name="Text Placeholder 4"/>
          <p:cNvSpPr>
            <a:spLocks noGrp="1"/>
          </p:cNvSpPr>
          <p:nvPr>
            <p:ph type="body" sz="quarter" idx="15"/>
          </p:nvPr>
        </p:nvSpPr>
        <p:spPr>
          <a:xfrm rot="21286488">
            <a:off x="672375" y="3418206"/>
            <a:ext cx="7945014" cy="658495"/>
          </a:xfrm>
        </p:spPr>
        <p:txBody>
          <a:bodyPr>
            <a:noAutofit/>
          </a:bodyPr>
          <a:lstStyle/>
          <a:p>
            <a:pPr lvl="0"/>
            <a:r>
              <a:rPr lang="ar-SA" sz="2000" dirty="0" smtClean="0">
                <a:solidFill>
                  <a:schemeClr val="bg1"/>
                </a:solidFill>
                <a:cs typeface="B Bardiya" pitchFamily="2" charset="-78"/>
              </a:rPr>
              <a:t>3.استخدام </a:t>
            </a:r>
            <a:r>
              <a:rPr lang="ar-SA" sz="2000" dirty="0">
                <a:solidFill>
                  <a:schemeClr val="bg1"/>
                </a:solidFill>
                <a:cs typeface="B Bardiya" pitchFamily="2" charset="-78"/>
              </a:rPr>
              <a:t>أسلوب المناقشة المفتوحة (العصف الذهني)، وذلك لتحديد جميع النشاطات ذات العلاقة بالعملية ومراكز اتخاذ القرارات للعملية نفسها.</a:t>
            </a:r>
            <a:endParaRPr lang="en-US" sz="2000" dirty="0">
              <a:solidFill>
                <a:schemeClr val="bg1"/>
              </a:solidFill>
              <a:cs typeface="B Bardiya" pitchFamily="2" charset="-78"/>
            </a:endParaRPr>
          </a:p>
        </p:txBody>
      </p:sp>
      <p:sp>
        <p:nvSpPr>
          <p:cNvPr id="32" name="Text Placeholder 4"/>
          <p:cNvSpPr>
            <a:spLocks noGrp="1"/>
          </p:cNvSpPr>
          <p:nvPr>
            <p:ph type="body" sz="quarter" idx="15"/>
          </p:nvPr>
        </p:nvSpPr>
        <p:spPr>
          <a:xfrm rot="21286488">
            <a:off x="672375" y="4570334"/>
            <a:ext cx="7945014" cy="658495"/>
          </a:xfrm>
        </p:spPr>
        <p:txBody>
          <a:bodyPr>
            <a:noAutofit/>
          </a:bodyPr>
          <a:lstStyle/>
          <a:p>
            <a:r>
              <a:rPr lang="ar-SA" sz="2000" dirty="0" smtClean="0">
                <a:solidFill>
                  <a:schemeClr val="bg1"/>
                </a:solidFill>
                <a:cs typeface="B Bardiya" pitchFamily="2" charset="-78"/>
              </a:rPr>
              <a:t>4.تحديد </a:t>
            </a:r>
            <a:r>
              <a:rPr lang="ar-SA" sz="2000" dirty="0">
                <a:solidFill>
                  <a:schemeClr val="bg1"/>
                </a:solidFill>
                <a:cs typeface="B Bardiya" pitchFamily="2" charset="-78"/>
              </a:rPr>
              <a:t>نوعية المستفيدين من خريطة التدفق، فالإدارة العليا لا تحتاج إلى تفصيل كبير وتفي بالغرض العمليات الرئيسة والخطوط العريضة، أما المستوى التشغيلي فيفضل تقسيم المهام والوظائف إلى أقل ما يمكن من المهام الفرعية وتحديدها على الخريطة وقياس مسافة الوقت أو الكمية لكل مهمة أو نشاط فرعي.</a:t>
            </a:r>
            <a:endParaRPr lang="en-US" sz="2000" dirty="0">
              <a:solidFill>
                <a:schemeClr val="bg1"/>
              </a:solidFill>
              <a:cs typeface="B Bardiya" pitchFamily="2" charset="-78"/>
            </a:endParaRPr>
          </a:p>
        </p:txBody>
      </p:sp>
      <p:sp>
        <p:nvSpPr>
          <p:cNvPr id="33" name="Text Placeholder 4"/>
          <p:cNvSpPr>
            <a:spLocks noGrp="1"/>
          </p:cNvSpPr>
          <p:nvPr>
            <p:ph type="body" sz="quarter" idx="15"/>
          </p:nvPr>
        </p:nvSpPr>
        <p:spPr>
          <a:xfrm rot="21286488">
            <a:off x="672375" y="5866478"/>
            <a:ext cx="7945014" cy="658495"/>
          </a:xfrm>
        </p:spPr>
        <p:txBody>
          <a:bodyPr>
            <a:noAutofit/>
          </a:bodyPr>
          <a:lstStyle/>
          <a:p>
            <a:r>
              <a:rPr lang="ar-SA" sz="2000" dirty="0" smtClean="0">
                <a:solidFill>
                  <a:schemeClr val="bg1"/>
                </a:solidFill>
                <a:cs typeface="B Bardiya" pitchFamily="2" charset="-78"/>
              </a:rPr>
              <a:t>5.وضع </a:t>
            </a:r>
            <a:r>
              <a:rPr lang="ar-SA" sz="2000" dirty="0">
                <a:solidFill>
                  <a:schemeClr val="bg1"/>
                </a:solidFill>
                <a:cs typeface="B Bardiya" pitchFamily="2" charset="-78"/>
              </a:rPr>
              <a:t>جميع النشاطات ونقاط القرارات في شكل متتالي وبأسلوب منطقي مع الأخذ في الحسبان تفادي التكرارات ومحاولة توصيل النقاط التي تعتمد على بعضها بعضاً بأسلوب علمي ومنطقي.</a:t>
            </a:r>
            <a:endParaRPr lang="en-US" sz="2000" dirty="0">
              <a:solidFill>
                <a:schemeClr val="bg1"/>
              </a:solidFill>
              <a:cs typeface="B Bardiya" pitchFamily="2" charset="-78"/>
            </a:endParaRPr>
          </a:p>
        </p:txBody>
      </p:sp>
    </p:spTree>
    <p:extLst>
      <p:ext uri="{BB962C8B-B14F-4D97-AF65-F5344CB8AC3E}">
        <p14:creationId xmlns:p14="http://schemas.microsoft.com/office/powerpoint/2010/main" val="36484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left)">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wipe(left)">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wipe(left)">
                                      <p:cBhvr>
                                        <p:cTn id="22" dur="500"/>
                                        <p:tgtEl>
                                          <p:spTgt spid="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33">
                                            <p:txEl>
                                              <p:pRg st="0" end="0"/>
                                            </p:txEl>
                                          </p:spTgt>
                                        </p:tgtEl>
                                        <p:attrNameLst>
                                          <p:attrName>style.visibility</p:attrName>
                                        </p:attrNameLst>
                                      </p:cBhvr>
                                      <p:to>
                                        <p:strVal val="visible"/>
                                      </p:to>
                                    </p:set>
                                    <p:animEffect transition="in" filter="wipe(left)">
                                      <p:cBhvr>
                                        <p:cTn id="27"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0" grpId="0" build="p"/>
      <p:bldP spid="31" grpId="0" build="p"/>
      <p:bldP spid="32" grpId="0" build="p"/>
      <p:bldP spid="3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893" r="1123"/>
          <a:stretch/>
        </p:blipFill>
        <p:spPr>
          <a:xfrm>
            <a:off x="1182601" y="1447800"/>
            <a:ext cx="3474720" cy="2423944"/>
          </a:xfrm>
          <a:prstGeom prst="rect">
            <a:avLst/>
          </a:prstGeom>
        </p:spPr>
      </p:pic>
      <p:sp>
        <p:nvSpPr>
          <p:cNvPr id="40" name="TextBox 39"/>
          <p:cNvSpPr txBox="1"/>
          <p:nvPr/>
        </p:nvSpPr>
        <p:spPr>
          <a:xfrm>
            <a:off x="1830917" y="2258198"/>
            <a:ext cx="2178088" cy="923330"/>
          </a:xfrm>
          <a:prstGeom prst="rect">
            <a:avLst/>
          </a:prstGeom>
          <a:noFill/>
        </p:spPr>
        <p:txBody>
          <a:bodyPr wrap="square" rtlCol="0">
            <a:spAutoFit/>
          </a:bodyPr>
          <a:lstStyle/>
          <a:p>
            <a:r>
              <a:rPr lang="ar-SA" dirty="0">
                <a:solidFill>
                  <a:schemeClr val="bg1"/>
                </a:solidFill>
                <a:cs typeface="س رمله" pitchFamily="2" charset="-78"/>
              </a:rPr>
              <a:t>شكل المعين (شكل الألماس) يستخدم كرمز لاتخاذ القرار.</a:t>
            </a:r>
            <a:endParaRPr lang="en-US" dirty="0">
              <a:solidFill>
                <a:schemeClr val="bg1"/>
              </a:solidFill>
              <a:cs typeface="س رمله" pitchFamily="2" charset="-78"/>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955" t="3526" r="4973" b="7607"/>
          <a:stretch/>
        </p:blipFill>
        <p:spPr>
          <a:xfrm>
            <a:off x="5162974" y="1524000"/>
            <a:ext cx="2834640" cy="1920240"/>
          </a:xfrm>
          <a:prstGeom prst="rect">
            <a:avLst/>
          </a:prstGeom>
        </p:spPr>
      </p:pic>
      <p:sp>
        <p:nvSpPr>
          <p:cNvPr id="42" name="TextBox 41"/>
          <p:cNvSpPr txBox="1"/>
          <p:nvPr/>
        </p:nvSpPr>
        <p:spPr>
          <a:xfrm>
            <a:off x="5620174" y="1981200"/>
            <a:ext cx="1981200" cy="1200329"/>
          </a:xfrm>
          <a:prstGeom prst="rect">
            <a:avLst/>
          </a:prstGeom>
          <a:noFill/>
        </p:spPr>
        <p:txBody>
          <a:bodyPr wrap="square" rtlCol="0">
            <a:spAutoFit/>
          </a:bodyPr>
          <a:lstStyle/>
          <a:p>
            <a:r>
              <a:rPr lang="ar-SA" dirty="0">
                <a:solidFill>
                  <a:schemeClr val="bg1"/>
                </a:solidFill>
                <a:cs typeface="س رمله" pitchFamily="2" charset="-78"/>
              </a:rPr>
              <a:t>الدوائر والأشكال البيضاوية والمستطيلات الدائرية تستخدم كرموز للبداية والنهاية</a:t>
            </a:r>
            <a:r>
              <a:rPr lang="en-US" dirty="0" smtClean="0">
                <a:solidFill>
                  <a:schemeClr val="bg1"/>
                </a:solidFill>
                <a:cs typeface="س رمله" pitchFamily="2" charset="-78"/>
              </a:rPr>
              <a:t>.</a:t>
            </a:r>
            <a:endParaRPr lang="ar-SA" dirty="0">
              <a:solidFill>
                <a:schemeClr val="bg1"/>
              </a:solidFill>
              <a:cs typeface="س رمله" pitchFamily="2" charset="-78"/>
            </a:endParaRP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4995" t="4744" r="2095" b="5704"/>
          <a:stretch/>
        </p:blipFill>
        <p:spPr>
          <a:xfrm>
            <a:off x="5166360" y="4053986"/>
            <a:ext cx="2834640" cy="2286000"/>
          </a:xfrm>
          <a:prstGeom prst="rect">
            <a:avLst/>
          </a:prstGeom>
        </p:spPr>
      </p:pic>
      <p:sp>
        <p:nvSpPr>
          <p:cNvPr id="44" name="TextBox 43"/>
          <p:cNvSpPr txBox="1"/>
          <p:nvPr/>
        </p:nvSpPr>
        <p:spPr>
          <a:xfrm>
            <a:off x="5631180" y="4735321"/>
            <a:ext cx="1905000" cy="646331"/>
          </a:xfrm>
          <a:prstGeom prst="rect">
            <a:avLst/>
          </a:prstGeom>
          <a:noFill/>
        </p:spPr>
        <p:txBody>
          <a:bodyPr wrap="square" rtlCol="0">
            <a:spAutoFit/>
          </a:bodyPr>
          <a:lstStyle/>
          <a:p>
            <a:pPr algn="ctr"/>
            <a:r>
              <a:rPr lang="ar-SA" dirty="0" smtClean="0">
                <a:solidFill>
                  <a:schemeClr val="bg1"/>
                </a:solidFill>
                <a:cs typeface="س رمله" pitchFamily="2" charset="-78"/>
              </a:rPr>
              <a:t>عملية أو خطوة </a:t>
            </a:r>
          </a:p>
          <a:p>
            <a:pPr algn="ctr"/>
            <a:r>
              <a:rPr lang="ar-SA" dirty="0" smtClean="0">
                <a:solidFill>
                  <a:schemeClr val="bg1"/>
                </a:solidFill>
                <a:cs typeface="س رمله" pitchFamily="2" charset="-78"/>
              </a:rPr>
              <a:t>في مخطط.</a:t>
            </a:r>
            <a:endParaRPr lang="en-US" dirty="0">
              <a:solidFill>
                <a:schemeClr val="bg1"/>
              </a:solidFill>
              <a:cs typeface="س رمله" pitchFamily="2" charset="-78"/>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8432" y="4186796"/>
            <a:ext cx="2905374" cy="2166435"/>
          </a:xfrm>
          <a:prstGeom prst="rect">
            <a:avLst/>
          </a:prstGeom>
        </p:spPr>
      </p:pic>
      <p:sp>
        <p:nvSpPr>
          <p:cNvPr id="46" name="TextBox 45"/>
          <p:cNvSpPr txBox="1"/>
          <p:nvPr/>
        </p:nvSpPr>
        <p:spPr>
          <a:xfrm>
            <a:off x="1907526" y="4669848"/>
            <a:ext cx="1656361" cy="1200329"/>
          </a:xfrm>
          <a:prstGeom prst="rect">
            <a:avLst/>
          </a:prstGeom>
          <a:noFill/>
        </p:spPr>
        <p:txBody>
          <a:bodyPr wrap="square" rtlCol="0">
            <a:spAutoFit/>
          </a:bodyPr>
          <a:lstStyle/>
          <a:p>
            <a:pPr algn="ctr"/>
            <a:r>
              <a:rPr lang="ar-SA" dirty="0" smtClean="0">
                <a:solidFill>
                  <a:schemeClr val="bg1"/>
                </a:solidFill>
                <a:cs typeface="س رمله" pitchFamily="2" charset="-78"/>
              </a:rPr>
              <a:t>شكل متوازي الأضلاع يستخدم كرمز لعملية الدخلات والمخرجات</a:t>
            </a:r>
            <a:endParaRPr lang="en-US" dirty="0">
              <a:solidFill>
                <a:schemeClr val="bg1"/>
              </a:solidFill>
              <a:cs typeface="س رمله" pitchFamily="2" charset="-78"/>
            </a:endParaRPr>
          </a:p>
        </p:txBody>
      </p:sp>
      <p:sp>
        <p:nvSpPr>
          <p:cNvPr id="48" name="TextBox 47"/>
          <p:cNvSpPr txBox="1"/>
          <p:nvPr/>
        </p:nvSpPr>
        <p:spPr>
          <a:xfrm rot="21444629">
            <a:off x="2738880" y="422125"/>
            <a:ext cx="3817576" cy="584775"/>
          </a:xfrm>
          <a:prstGeom prst="rect">
            <a:avLst/>
          </a:prstGeom>
          <a:noFill/>
        </p:spPr>
        <p:txBody>
          <a:bodyPr wrap="square" rtlCol="0">
            <a:spAutoFit/>
          </a:bodyPr>
          <a:lstStyle/>
          <a:p>
            <a:r>
              <a:rPr lang="ar-SA" sz="3200" b="1" dirty="0" smtClean="0">
                <a:solidFill>
                  <a:schemeClr val="bg1"/>
                </a:solidFill>
                <a:latin typeface="Bradley Hand ITC" pitchFamily="66" charset="0"/>
                <a:ea typeface="+mn-ea"/>
                <a:cs typeface="س حر كبير" pitchFamily="2" charset="-78"/>
              </a:rPr>
              <a:t>دلالات الرموز   (الأشكال</a:t>
            </a:r>
            <a:r>
              <a:rPr lang="en-US" sz="3200" b="1" dirty="0" smtClean="0">
                <a:solidFill>
                  <a:schemeClr val="bg1"/>
                </a:solidFill>
                <a:latin typeface="Bradley Hand ITC" pitchFamily="66" charset="0"/>
                <a:ea typeface="+mn-ea"/>
                <a:cs typeface="س حر كبير" pitchFamily="2" charset="-78"/>
              </a:rPr>
              <a:t>(</a:t>
            </a:r>
          </a:p>
        </p:txBody>
      </p:sp>
    </p:spTree>
    <p:extLst>
      <p:ext uri="{BB962C8B-B14F-4D97-AF65-F5344CB8AC3E}">
        <p14:creationId xmlns:p14="http://schemas.microsoft.com/office/powerpoint/2010/main" val="158397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900"/>
                                        <p:tgtEl>
                                          <p:spTgt spid="13"/>
                                        </p:tgtEl>
                                      </p:cBhvr>
                                    </p:animEffect>
                                  </p:childTnLst>
                                </p:cTn>
                              </p:par>
                            </p:childTnLst>
                          </p:cTn>
                        </p:par>
                        <p:par>
                          <p:cTn id="8" fill="hold">
                            <p:stCondLst>
                              <p:cond delay="900"/>
                            </p:stCondLst>
                            <p:childTnLst>
                              <p:par>
                                <p:cTn id="9" presetID="10" presetClass="entr" presetSubtype="0" fill="hold" grpId="0" nodeType="afterEffect">
                                  <p:stCondLst>
                                    <p:cond delay="0"/>
                                  </p:stCondLst>
                                  <p:iterate type="lt">
                                    <p:tmPct val="6667"/>
                                  </p:iterate>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900"/>
                                        <p:tgtEl>
                                          <p:spTgt spid="16"/>
                                        </p:tgtEl>
                                      </p:cBhvr>
                                    </p:animEffect>
                                  </p:childTnLst>
                                </p:cTn>
                              </p:par>
                            </p:childTnLst>
                          </p:cTn>
                        </p:par>
                        <p:par>
                          <p:cTn id="17" fill="hold">
                            <p:stCondLst>
                              <p:cond delay="900"/>
                            </p:stCondLst>
                            <p:childTnLst>
                              <p:par>
                                <p:cTn id="18" presetID="10" presetClass="entr" presetSubtype="0" fill="hold" grpId="0" nodeType="afterEffect">
                                  <p:stCondLst>
                                    <p:cond delay="0"/>
                                  </p:stCondLst>
                                  <p:iterate type="lt">
                                    <p:tmPct val="5000"/>
                                  </p:iterate>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900"/>
                                        <p:tgtEl>
                                          <p:spTgt spid="14"/>
                                        </p:tgtEl>
                                      </p:cBhvr>
                                    </p:animEffect>
                                  </p:childTnLst>
                                </p:cTn>
                              </p:par>
                            </p:childTnLst>
                          </p:cTn>
                        </p:par>
                        <p:par>
                          <p:cTn id="26" fill="hold">
                            <p:stCondLst>
                              <p:cond delay="900"/>
                            </p:stCondLst>
                            <p:childTnLst>
                              <p:par>
                                <p:cTn id="27" presetID="10" presetClass="entr" presetSubtype="0" fill="hold" grpId="0" nodeType="afterEffect">
                                  <p:stCondLst>
                                    <p:cond delay="0"/>
                                  </p:stCondLst>
                                  <p:iterate type="lt">
                                    <p:tmPct val="4444"/>
                                  </p:iterate>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900"/>
                                        <p:tgtEl>
                                          <p:spTgt spid="15"/>
                                        </p:tgtEl>
                                      </p:cBhvr>
                                    </p:animEffect>
                                  </p:childTnLst>
                                </p:cTn>
                              </p:par>
                            </p:childTnLst>
                          </p:cTn>
                        </p:par>
                        <p:par>
                          <p:cTn id="35" fill="hold">
                            <p:stCondLst>
                              <p:cond delay="900"/>
                            </p:stCondLst>
                            <p:childTnLst>
                              <p:par>
                                <p:cTn id="36" presetID="10" presetClass="entr" presetSubtype="0" fill="hold" grpId="0" nodeType="afterEffect">
                                  <p:stCondLst>
                                    <p:cond delay="0"/>
                                  </p:stCondLst>
                                  <p:iterate type="lt">
                                    <p:tmPct val="5185"/>
                                  </p:iterate>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4"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973954" y="1640237"/>
            <a:ext cx="1575805" cy="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H="1">
            <a:off x="897754" y="2249837"/>
            <a:ext cx="1652005" cy="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6" name="Elbow Connector 5"/>
          <p:cNvCxnSpPr/>
          <p:nvPr/>
        </p:nvCxnSpPr>
        <p:spPr>
          <a:xfrm rot="16200000" flipH="1">
            <a:off x="410777" y="3346414"/>
            <a:ext cx="1752600" cy="626246"/>
          </a:xfrm>
          <a:prstGeom prst="bentConnector3">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7" name="Curved Connector 6"/>
          <p:cNvCxnSpPr/>
          <p:nvPr/>
        </p:nvCxnSpPr>
        <p:spPr>
          <a:xfrm rot="16200000" flipH="1">
            <a:off x="745354" y="4993037"/>
            <a:ext cx="1295400" cy="990600"/>
          </a:xfrm>
          <a:prstGeom prst="curvedConnector3">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2549759" y="4959529"/>
            <a:ext cx="0" cy="127635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3657600" y="1645403"/>
            <a:ext cx="1236848" cy="0"/>
          </a:xfrm>
          <a:prstGeom prst="straightConnector1">
            <a:avLst/>
          </a:prstGeom>
          <a:ln w="38100">
            <a:solidFill>
              <a:schemeClr val="bg1">
                <a:lumMod val="9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H="1">
            <a:off x="3657600" y="2286000"/>
            <a:ext cx="1295400" cy="990600"/>
          </a:xfrm>
          <a:prstGeom prst="bentConnector3">
            <a:avLst/>
          </a:prstGeom>
          <a:ln w="38100">
            <a:solidFill>
              <a:schemeClr val="bg1">
                <a:lumMod val="9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3721531" y="3882324"/>
            <a:ext cx="609600" cy="609600"/>
          </a:xfrm>
          <a:prstGeom prst="rightArrow">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3743487" y="4969861"/>
            <a:ext cx="609600" cy="685800"/>
          </a:xfrm>
          <a:prstGeom prst="upArrow">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611604" y="4967278"/>
            <a:ext cx="609600" cy="649637"/>
          </a:xfrm>
          <a:prstGeom prst="downArrow">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4589648" y="3882324"/>
            <a:ext cx="609600" cy="573437"/>
          </a:xfrm>
          <a:prstGeom prst="leftArrow">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ent Arrow 17"/>
          <p:cNvSpPr/>
          <p:nvPr/>
        </p:nvSpPr>
        <p:spPr>
          <a:xfrm>
            <a:off x="6788903" y="1645403"/>
            <a:ext cx="1143000" cy="1219200"/>
          </a:xfrm>
          <a:prstGeom prst="bentArrow">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U-Turn Arrow 18"/>
          <p:cNvSpPr/>
          <p:nvPr/>
        </p:nvSpPr>
        <p:spPr>
          <a:xfrm>
            <a:off x="6103103" y="3345660"/>
            <a:ext cx="2514600" cy="1073329"/>
          </a:xfrm>
          <a:prstGeom prst="uturnArrow">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ent-Up Arrow 20"/>
          <p:cNvSpPr/>
          <p:nvPr/>
        </p:nvSpPr>
        <p:spPr>
          <a:xfrm>
            <a:off x="6331703" y="4759504"/>
            <a:ext cx="2057400" cy="838200"/>
          </a:xfrm>
          <a:prstGeom prst="bentUpArrow">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V="1">
            <a:off x="2971800" y="4959529"/>
            <a:ext cx="0" cy="127635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26" name="Elbow Connector 25"/>
          <p:cNvCxnSpPr/>
          <p:nvPr/>
        </p:nvCxnSpPr>
        <p:spPr>
          <a:xfrm rot="16200000" flipV="1">
            <a:off x="1524000" y="3314700"/>
            <a:ext cx="1752600" cy="685800"/>
          </a:xfrm>
          <a:prstGeom prst="bentConnector3">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9553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childTnLst>
                          </p:cTn>
                        </p:par>
                        <p:par>
                          <p:cTn id="8" fill="hold">
                            <p:stCondLst>
                              <p:cond delay="3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8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300"/>
                            </p:stCondLst>
                            <p:childTnLst>
                              <p:par>
                                <p:cTn id="17" presetID="22" presetClass="entr" presetSubtype="4"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18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3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2800"/>
                            </p:stCondLst>
                            <p:childTnLst>
                              <p:par>
                                <p:cTn id="29" presetID="22" presetClass="entr" presetSubtype="4"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3300"/>
                            </p:stCondLst>
                            <p:childTnLst>
                              <p:par>
                                <p:cTn id="33" presetID="16" presetClass="entr" presetSubtype="37"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outVertical)">
                                      <p:cBhvr>
                                        <p:cTn id="35" dur="500"/>
                                        <p:tgtEl>
                                          <p:spTgt spid="11"/>
                                        </p:tgtEl>
                                      </p:cBhvr>
                                    </p:animEffect>
                                  </p:childTnLst>
                                </p:cTn>
                              </p:par>
                            </p:childTnLst>
                          </p:cTn>
                        </p:par>
                        <p:par>
                          <p:cTn id="36" fill="hold">
                            <p:stCondLst>
                              <p:cond delay="3800"/>
                            </p:stCondLst>
                            <p:childTnLst>
                              <p:par>
                                <p:cTn id="37" presetID="16" presetClass="entr" presetSubtype="42"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outHorizontal)">
                                      <p:cBhvr>
                                        <p:cTn id="39" dur="500"/>
                                        <p:tgtEl>
                                          <p:spTgt spid="13"/>
                                        </p:tgtEl>
                                      </p:cBhvr>
                                    </p:animEffect>
                                  </p:childTnLst>
                                </p:cTn>
                              </p:par>
                            </p:childTnLst>
                          </p:cTn>
                        </p:par>
                        <p:par>
                          <p:cTn id="40" fill="hold">
                            <p:stCondLst>
                              <p:cond delay="43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800"/>
                            </p:stCondLst>
                            <p:childTnLst>
                              <p:par>
                                <p:cTn id="45" presetID="22" presetClass="entr" presetSubtype="2"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par>
                          <p:cTn id="48" fill="hold">
                            <p:stCondLst>
                              <p:cond delay="5300"/>
                            </p:stCondLst>
                            <p:childTnLst>
                              <p:par>
                                <p:cTn id="49" presetID="2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childTnLst>
                          </p:cTn>
                        </p:par>
                        <p:par>
                          <p:cTn id="52" fill="hold">
                            <p:stCondLst>
                              <p:cond delay="5800"/>
                            </p:stCondLst>
                            <p:childTnLst>
                              <p:par>
                                <p:cTn id="53" presetID="22"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6300"/>
                            </p:stCondLst>
                            <p:childTnLst>
                              <p:par>
                                <p:cTn id="57" presetID="22" presetClass="entr" presetSubtype="4"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down)">
                                      <p:cBhvr>
                                        <p:cTn id="59" dur="500"/>
                                        <p:tgtEl>
                                          <p:spTgt spid="18"/>
                                        </p:tgtEl>
                                      </p:cBhvr>
                                    </p:animEffect>
                                  </p:childTnLst>
                                </p:cTn>
                              </p:par>
                            </p:childTnLst>
                          </p:cTn>
                        </p:par>
                        <p:par>
                          <p:cTn id="60" fill="hold">
                            <p:stCondLst>
                              <p:cond delay="6800"/>
                            </p:stCondLst>
                            <p:childTnLst>
                              <p:par>
                                <p:cTn id="61" presetID="2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p:stCondLst>
                              <p:cond delay="7300"/>
                            </p:stCondLst>
                            <p:childTnLst>
                              <p:par>
                                <p:cTn id="65" presetID="22" presetClass="entr" presetSubtype="8"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3955" t="3526" r="4973" b="7607"/>
          <a:stretch/>
        </p:blipFill>
        <p:spPr>
          <a:xfrm>
            <a:off x="1064049" y="961748"/>
            <a:ext cx="1066800" cy="762000"/>
          </a:xfrm>
          <a:prstGeom prst="rect">
            <a:avLst/>
          </a:prstGeom>
        </p:spPr>
      </p:pic>
      <p:sp>
        <p:nvSpPr>
          <p:cNvPr id="30" name="TextBox 29"/>
          <p:cNvSpPr txBox="1"/>
          <p:nvPr/>
        </p:nvSpPr>
        <p:spPr>
          <a:xfrm>
            <a:off x="1101089" y="1174842"/>
            <a:ext cx="1001185" cy="338554"/>
          </a:xfrm>
          <a:prstGeom prst="rect">
            <a:avLst/>
          </a:prstGeom>
          <a:noFill/>
        </p:spPr>
        <p:txBody>
          <a:bodyPr wrap="square" rtlCol="0">
            <a:spAutoFit/>
          </a:bodyPr>
          <a:lstStyle/>
          <a:p>
            <a:pPr algn="ctr" rtl="1"/>
            <a:r>
              <a:rPr lang="ar-SA" sz="1600" b="1" dirty="0">
                <a:solidFill>
                  <a:schemeClr val="bg1"/>
                </a:solidFill>
                <a:latin typeface="Bradley Hand ITC" pitchFamily="66" charset="0"/>
                <a:cs typeface="س رقعة" pitchFamily="2" charset="-78"/>
              </a:rPr>
              <a:t>بداية</a:t>
            </a:r>
            <a:endParaRPr lang="en-US" sz="1600" b="1" dirty="0">
              <a:solidFill>
                <a:schemeClr val="bg1"/>
              </a:solidFill>
              <a:latin typeface="Bradley Hand ITC" pitchFamily="66" charset="0"/>
              <a:cs typeface="س رقعة" pitchFamily="2" charset="-78"/>
            </a:endParaRPr>
          </a:p>
        </p:txBody>
      </p:sp>
      <p:cxnSp>
        <p:nvCxnSpPr>
          <p:cNvPr id="31" name="Straight Arrow Connector 30"/>
          <p:cNvCxnSpPr>
            <a:stCxn id="29" idx="3"/>
            <a:endCxn id="34" idx="1"/>
          </p:cNvCxnSpPr>
          <p:nvPr/>
        </p:nvCxnSpPr>
        <p:spPr>
          <a:xfrm>
            <a:off x="2130849" y="1342748"/>
            <a:ext cx="441160" cy="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pic>
        <p:nvPicPr>
          <p:cNvPr id="34" name="Picture 33"/>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l="4995" t="4744" r="2095" b="5704"/>
          <a:stretch/>
        </p:blipFill>
        <p:spPr>
          <a:xfrm>
            <a:off x="2572009" y="765141"/>
            <a:ext cx="1432464" cy="1155213"/>
          </a:xfrm>
          <a:prstGeom prst="rect">
            <a:avLst/>
          </a:prstGeom>
        </p:spPr>
      </p:pic>
      <p:sp>
        <p:nvSpPr>
          <p:cNvPr id="35" name="TextBox 34"/>
          <p:cNvSpPr txBox="1"/>
          <p:nvPr/>
        </p:nvSpPr>
        <p:spPr>
          <a:xfrm>
            <a:off x="2725045" y="1036342"/>
            <a:ext cx="1143000" cy="553998"/>
          </a:xfrm>
          <a:prstGeom prst="rect">
            <a:avLst/>
          </a:prstGeom>
          <a:noFill/>
        </p:spPr>
        <p:txBody>
          <a:bodyPr wrap="square" rtlCol="0">
            <a:spAutoFit/>
          </a:bodyPr>
          <a:lstStyle/>
          <a:p>
            <a:pPr algn="ctr" rtl="1"/>
            <a:r>
              <a:rPr lang="ar-SA" sz="1600" b="1" dirty="0" smtClean="0">
                <a:solidFill>
                  <a:schemeClr val="bg1"/>
                </a:solidFill>
                <a:latin typeface="Bradley Hand ITC" pitchFamily="66" charset="0"/>
                <a:cs typeface="س رقعة" pitchFamily="2" charset="-78"/>
              </a:rPr>
              <a:t>قراءة</a:t>
            </a:r>
            <a:endParaRPr lang="ar-SA" sz="1600" b="1" dirty="0">
              <a:solidFill>
                <a:schemeClr val="bg1"/>
              </a:solidFill>
              <a:latin typeface="Bradley Hand ITC" pitchFamily="66" charset="0"/>
              <a:cs typeface="س رقعة" pitchFamily="2" charset="-78"/>
            </a:endParaRPr>
          </a:p>
          <a:p>
            <a:pPr algn="ctr" rtl="1"/>
            <a:r>
              <a:rPr lang="ar-SA" sz="1400" b="1" dirty="0">
                <a:solidFill>
                  <a:schemeClr val="bg1"/>
                </a:solidFill>
                <a:latin typeface="Bradley Hand ITC" pitchFamily="66" charset="0"/>
                <a:cs typeface="س رقعة" pitchFamily="2" charset="-78"/>
              </a:rPr>
              <a:t>البريد الإلكتروني</a:t>
            </a:r>
            <a:endParaRPr lang="en-US" sz="1400" b="1" dirty="0">
              <a:solidFill>
                <a:schemeClr val="bg1"/>
              </a:solidFill>
              <a:latin typeface="Bradley Hand ITC" pitchFamily="66" charset="0"/>
              <a:cs typeface="س رقعة" pitchFamily="2" charset="-78"/>
            </a:endParaRPr>
          </a:p>
        </p:txBody>
      </p:sp>
      <p:pic>
        <p:nvPicPr>
          <p:cNvPr id="37" name="Picture 36"/>
          <p:cNvPicPr>
            <a:picLocks noChangeAspect="1"/>
          </p:cNvPicPr>
          <p:nvPr/>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893" r="1123"/>
          <a:stretch/>
        </p:blipFill>
        <p:spPr>
          <a:xfrm>
            <a:off x="2410914" y="2199194"/>
            <a:ext cx="1755924" cy="1224922"/>
          </a:xfrm>
          <a:prstGeom prst="rect">
            <a:avLst/>
          </a:prstGeom>
        </p:spPr>
      </p:pic>
      <p:sp>
        <p:nvSpPr>
          <p:cNvPr id="38" name="TextBox 37"/>
          <p:cNvSpPr txBox="1"/>
          <p:nvPr/>
        </p:nvSpPr>
        <p:spPr>
          <a:xfrm>
            <a:off x="2420439" y="2652051"/>
            <a:ext cx="1838726" cy="369332"/>
          </a:xfrm>
          <a:prstGeom prst="rect">
            <a:avLst/>
          </a:prstGeom>
          <a:noFill/>
        </p:spPr>
        <p:txBody>
          <a:bodyPr wrap="square" rtlCol="0">
            <a:spAutoFit/>
          </a:bodyPr>
          <a:lstStyle/>
          <a:p>
            <a:pPr algn="ctr" rtl="1"/>
            <a:r>
              <a:rPr lang="ar-SA" dirty="0">
                <a:solidFill>
                  <a:schemeClr val="bg1"/>
                </a:solidFill>
                <a:latin typeface="+mj-lt"/>
                <a:ea typeface="+mj-ea"/>
                <a:cs typeface="س حر كبير" pitchFamily="2" charset="-78"/>
              </a:rPr>
              <a:t>ب</a:t>
            </a:r>
            <a:r>
              <a:rPr lang="ar-SA" dirty="0">
                <a:solidFill>
                  <a:schemeClr val="bg1"/>
                </a:solidFill>
                <a:latin typeface="+mj-lt"/>
                <a:ea typeface="+mj-ea"/>
                <a:cs typeface="س حر كبير" pitchFamily="2" charset="-78"/>
              </a:rPr>
              <a:t>ريد مزعج</a:t>
            </a:r>
            <a:endParaRPr lang="en-US" dirty="0">
              <a:solidFill>
                <a:schemeClr val="bg1"/>
              </a:solidFill>
              <a:latin typeface="+mj-lt"/>
              <a:ea typeface="+mj-ea"/>
              <a:cs typeface="س حر كبير" pitchFamily="2" charset="-78"/>
            </a:endParaRPr>
          </a:p>
        </p:txBody>
      </p:sp>
      <p:cxnSp>
        <p:nvCxnSpPr>
          <p:cNvPr id="39" name="Straight Arrow Connector 38"/>
          <p:cNvCxnSpPr>
            <a:stCxn id="34" idx="2"/>
            <a:endCxn id="37" idx="0"/>
          </p:cNvCxnSpPr>
          <p:nvPr/>
        </p:nvCxnSpPr>
        <p:spPr>
          <a:xfrm>
            <a:off x="3288241" y="1920354"/>
            <a:ext cx="635" cy="27884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pic>
        <p:nvPicPr>
          <p:cNvPr id="45" name="Picture 44"/>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l="4995" t="4744" r="2095" b="5704"/>
          <a:stretch/>
        </p:blipFill>
        <p:spPr>
          <a:xfrm>
            <a:off x="2572645" y="4788387"/>
            <a:ext cx="1432464" cy="1155213"/>
          </a:xfrm>
          <a:prstGeom prst="rect">
            <a:avLst/>
          </a:prstGeom>
        </p:spPr>
      </p:pic>
      <p:sp>
        <p:nvSpPr>
          <p:cNvPr id="49" name="TextBox 48"/>
          <p:cNvSpPr txBox="1"/>
          <p:nvPr/>
        </p:nvSpPr>
        <p:spPr>
          <a:xfrm>
            <a:off x="2725045" y="5059588"/>
            <a:ext cx="1143000" cy="369332"/>
          </a:xfrm>
          <a:prstGeom prst="rect">
            <a:avLst/>
          </a:prstGeom>
          <a:noFill/>
        </p:spPr>
        <p:txBody>
          <a:bodyPr wrap="square" rtlCol="0">
            <a:spAutoFit/>
          </a:bodyPr>
          <a:lstStyle/>
          <a:p>
            <a:pPr algn="ctr"/>
            <a:r>
              <a:rPr lang="ar-SA" b="1" dirty="0" smtClean="0">
                <a:solidFill>
                  <a:schemeClr val="bg1"/>
                </a:solidFill>
                <a:latin typeface="Bradley Hand ITC" pitchFamily="66" charset="0"/>
                <a:cs typeface="س رقعة" pitchFamily="2" charset="-78"/>
              </a:rPr>
              <a:t>حذف البريد</a:t>
            </a:r>
            <a:endParaRPr lang="en-US" b="1" dirty="0">
              <a:solidFill>
                <a:schemeClr val="bg1"/>
              </a:solidFill>
              <a:latin typeface="Bradley Hand ITC" pitchFamily="66" charset="0"/>
              <a:cs typeface="س رقعة" pitchFamily="2" charset="-78"/>
            </a:endParaRPr>
          </a:p>
        </p:txBody>
      </p:sp>
      <p:cxnSp>
        <p:nvCxnSpPr>
          <p:cNvPr id="53" name="Elbow Connector 52"/>
          <p:cNvCxnSpPr>
            <a:stCxn id="37" idx="2"/>
            <a:endCxn id="45" idx="0"/>
          </p:cNvCxnSpPr>
          <p:nvPr/>
        </p:nvCxnSpPr>
        <p:spPr>
          <a:xfrm rot="16200000" flipH="1">
            <a:off x="2606741" y="4106250"/>
            <a:ext cx="1364271" cy="1"/>
          </a:xfrm>
          <a:prstGeom prst="bentConnector3">
            <a:avLst>
              <a:gd name="adj1" fmla="val 50000"/>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54" name="Straight Arrow Connector 53"/>
          <p:cNvCxnSpPr>
            <a:stCxn id="37" idx="3"/>
            <a:endCxn id="55" idx="1"/>
          </p:cNvCxnSpPr>
          <p:nvPr/>
        </p:nvCxnSpPr>
        <p:spPr>
          <a:xfrm>
            <a:off x="4166838" y="2811655"/>
            <a:ext cx="441943" cy="8021"/>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pic>
        <p:nvPicPr>
          <p:cNvPr id="55" name="Picture 54"/>
          <p:cNvPicPr>
            <a:picLocks noChangeAspect="1"/>
          </p:cNvPicPr>
          <p:nvPr/>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893" r="1123"/>
          <a:stretch/>
        </p:blipFill>
        <p:spPr>
          <a:xfrm>
            <a:off x="4608781" y="2207215"/>
            <a:ext cx="1755924" cy="1224922"/>
          </a:xfrm>
          <a:prstGeom prst="rect">
            <a:avLst/>
          </a:prstGeom>
        </p:spPr>
      </p:pic>
      <p:sp>
        <p:nvSpPr>
          <p:cNvPr id="57" name="TextBox 56"/>
          <p:cNvSpPr txBox="1"/>
          <p:nvPr/>
        </p:nvSpPr>
        <p:spPr>
          <a:xfrm>
            <a:off x="4798937" y="2590800"/>
            <a:ext cx="1449463" cy="338554"/>
          </a:xfrm>
          <a:prstGeom prst="rect">
            <a:avLst/>
          </a:prstGeom>
          <a:noFill/>
        </p:spPr>
        <p:txBody>
          <a:bodyPr wrap="square" rtlCol="0">
            <a:spAutoFit/>
          </a:bodyPr>
          <a:lstStyle/>
          <a:p>
            <a:pPr algn="ctr" rtl="1"/>
            <a:r>
              <a:rPr lang="ar-SA" sz="1600" dirty="0">
                <a:solidFill>
                  <a:schemeClr val="bg1"/>
                </a:solidFill>
                <a:latin typeface="+mj-lt"/>
                <a:ea typeface="+mj-ea"/>
                <a:cs typeface="س حر كبير" pitchFamily="2" charset="-78"/>
              </a:rPr>
              <a:t>لشخص آخر</a:t>
            </a:r>
            <a:r>
              <a:rPr lang="ar-SA" sz="1600" b="1" dirty="0">
                <a:solidFill>
                  <a:schemeClr val="bg1"/>
                </a:solidFill>
                <a:latin typeface="Bradley Hand ITC" pitchFamily="66" charset="0"/>
              </a:rPr>
              <a:t>؟</a:t>
            </a:r>
            <a:endParaRPr lang="en-US" sz="1600" b="1" dirty="0">
              <a:solidFill>
                <a:schemeClr val="bg1"/>
              </a:solidFill>
              <a:latin typeface="Bradley Hand ITC" pitchFamily="66" charset="0"/>
            </a:endParaRPr>
          </a:p>
        </p:txBody>
      </p:sp>
      <p:pic>
        <p:nvPicPr>
          <p:cNvPr id="58" name="Picture 57"/>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l="4995" t="4744" r="2095" b="5704"/>
          <a:stretch/>
        </p:blipFill>
        <p:spPr>
          <a:xfrm>
            <a:off x="4772528" y="3847341"/>
            <a:ext cx="1432464" cy="1155213"/>
          </a:xfrm>
          <a:prstGeom prst="rect">
            <a:avLst/>
          </a:prstGeom>
        </p:spPr>
      </p:pic>
      <p:sp>
        <p:nvSpPr>
          <p:cNvPr id="59" name="TextBox 58"/>
          <p:cNvSpPr txBox="1"/>
          <p:nvPr/>
        </p:nvSpPr>
        <p:spPr>
          <a:xfrm>
            <a:off x="4924928" y="4118542"/>
            <a:ext cx="1143000" cy="584775"/>
          </a:xfrm>
          <a:prstGeom prst="rect">
            <a:avLst/>
          </a:prstGeom>
          <a:noFill/>
        </p:spPr>
        <p:txBody>
          <a:bodyPr wrap="square" rtlCol="0">
            <a:spAutoFit/>
          </a:bodyPr>
          <a:lstStyle/>
          <a:p>
            <a:pPr algn="ctr"/>
            <a:r>
              <a:rPr lang="ar-SA" sz="1600" dirty="0">
                <a:solidFill>
                  <a:schemeClr val="bg1"/>
                </a:solidFill>
                <a:latin typeface="+mj-lt"/>
                <a:ea typeface="+mj-ea"/>
                <a:cs typeface="س حر كبير" pitchFamily="2" charset="-78"/>
              </a:rPr>
              <a:t>اعادة الارسال</a:t>
            </a:r>
            <a:endParaRPr lang="en-US" sz="1600" dirty="0">
              <a:solidFill>
                <a:schemeClr val="bg1"/>
              </a:solidFill>
              <a:latin typeface="+mj-lt"/>
              <a:ea typeface="+mj-ea"/>
              <a:cs typeface="س حر كبير" pitchFamily="2" charset="-78"/>
            </a:endParaRPr>
          </a:p>
        </p:txBody>
      </p:sp>
      <p:cxnSp>
        <p:nvCxnSpPr>
          <p:cNvPr id="61" name="Straight Arrow Connector 60"/>
          <p:cNvCxnSpPr>
            <a:stCxn id="55" idx="2"/>
            <a:endCxn id="58" idx="0"/>
          </p:cNvCxnSpPr>
          <p:nvPr/>
        </p:nvCxnSpPr>
        <p:spPr>
          <a:xfrm>
            <a:off x="5486743" y="3432137"/>
            <a:ext cx="2017" cy="415204"/>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65" name="Elbow Connector 64"/>
          <p:cNvCxnSpPr>
            <a:stCxn id="58" idx="2"/>
            <a:endCxn id="45" idx="3"/>
          </p:cNvCxnSpPr>
          <p:nvPr/>
        </p:nvCxnSpPr>
        <p:spPr>
          <a:xfrm rot="5400000">
            <a:off x="4565215" y="4442449"/>
            <a:ext cx="363440" cy="1483651"/>
          </a:xfrm>
          <a:prstGeom prst="bentConnector2">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pic>
        <p:nvPicPr>
          <p:cNvPr id="73" name="Picture 72"/>
          <p:cNvPicPr>
            <a:picLocks noChangeAspect="1"/>
          </p:cNvPicPr>
          <p:nvPr/>
        </p:nvPicPr>
        <p:blipFill rotWithShape="1">
          <a:blip r:embed="rId3" cstate="print">
            <a:duotone>
              <a:prstClr val="black"/>
              <a:schemeClr val="accent3">
                <a:tint val="45000"/>
                <a:satMod val="400000"/>
              </a:schemeClr>
            </a:duotone>
            <a:extLst>
              <a:ext uri="{28A0092B-C50C-407E-A947-70E740481C1C}">
                <a14:useLocalDpi xmlns:a14="http://schemas.microsoft.com/office/drawing/2010/main" val="0"/>
              </a:ext>
            </a:extLst>
          </a:blip>
          <a:srcRect l="4995" t="4744" r="2095" b="5704"/>
          <a:stretch/>
        </p:blipFill>
        <p:spPr>
          <a:xfrm>
            <a:off x="6797136" y="2245715"/>
            <a:ext cx="1432464" cy="1155213"/>
          </a:xfrm>
          <a:prstGeom prst="rect">
            <a:avLst/>
          </a:prstGeom>
        </p:spPr>
      </p:pic>
      <p:sp>
        <p:nvSpPr>
          <p:cNvPr id="74" name="TextBox 73"/>
          <p:cNvSpPr txBox="1"/>
          <p:nvPr/>
        </p:nvSpPr>
        <p:spPr>
          <a:xfrm>
            <a:off x="6949536" y="2516916"/>
            <a:ext cx="1143000" cy="584775"/>
          </a:xfrm>
          <a:prstGeom prst="rect">
            <a:avLst/>
          </a:prstGeom>
          <a:noFill/>
        </p:spPr>
        <p:txBody>
          <a:bodyPr wrap="square" rtlCol="0">
            <a:spAutoFit/>
          </a:bodyPr>
          <a:lstStyle/>
          <a:p>
            <a:pPr algn="ctr" rtl="1"/>
            <a:r>
              <a:rPr lang="ar-SA" sz="1600" b="1" dirty="0">
                <a:solidFill>
                  <a:schemeClr val="bg1"/>
                </a:solidFill>
                <a:latin typeface="Bradley Hand ITC" pitchFamily="66" charset="0"/>
                <a:cs typeface="س رقعة" pitchFamily="2" charset="-78"/>
              </a:rPr>
              <a:t>الرد علي البريد</a:t>
            </a:r>
            <a:endParaRPr lang="en-US" sz="1600" b="1" dirty="0">
              <a:solidFill>
                <a:schemeClr val="bg1"/>
              </a:solidFill>
              <a:latin typeface="Bradley Hand ITC" pitchFamily="66" charset="0"/>
              <a:cs typeface="س رقعة" pitchFamily="2" charset="-78"/>
            </a:endParaRPr>
          </a:p>
        </p:txBody>
      </p:sp>
      <p:cxnSp>
        <p:nvCxnSpPr>
          <p:cNvPr id="76" name="Straight Arrow Connector 75"/>
          <p:cNvCxnSpPr>
            <a:stCxn id="55" idx="3"/>
            <a:endCxn id="73" idx="1"/>
          </p:cNvCxnSpPr>
          <p:nvPr/>
        </p:nvCxnSpPr>
        <p:spPr>
          <a:xfrm>
            <a:off x="6364705" y="2819676"/>
            <a:ext cx="432431" cy="3646"/>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83" name="Elbow Connector 82"/>
          <p:cNvCxnSpPr>
            <a:stCxn id="73" idx="2"/>
            <a:endCxn id="45" idx="2"/>
          </p:cNvCxnSpPr>
          <p:nvPr/>
        </p:nvCxnSpPr>
        <p:spPr>
          <a:xfrm rot="5400000">
            <a:off x="4129787" y="2560019"/>
            <a:ext cx="2542672" cy="4224491"/>
          </a:xfrm>
          <a:prstGeom prst="bentConnector3">
            <a:avLst>
              <a:gd name="adj1" fmla="val 10899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pic>
        <p:nvPicPr>
          <p:cNvPr id="87" name="Picture 86"/>
          <p:cNvPicPr>
            <a:picLocks noChangeAspect="1"/>
          </p:cNvPicPr>
          <p:nvPr/>
        </p:nvPicPr>
        <p:blipFill rotWithShape="1">
          <a:blip r:embed="rId2" cstate="print">
            <a:extLst>
              <a:ext uri="{28A0092B-C50C-407E-A947-70E740481C1C}">
                <a14:useLocalDpi xmlns:a14="http://schemas.microsoft.com/office/drawing/2010/main" val="0"/>
              </a:ext>
            </a:extLst>
          </a:blip>
          <a:srcRect l="3955" t="3526" r="4973" b="7607"/>
          <a:stretch/>
        </p:blipFill>
        <p:spPr>
          <a:xfrm>
            <a:off x="1043273" y="4987396"/>
            <a:ext cx="1066800" cy="762000"/>
          </a:xfrm>
          <a:prstGeom prst="rect">
            <a:avLst/>
          </a:prstGeom>
        </p:spPr>
      </p:pic>
      <p:sp>
        <p:nvSpPr>
          <p:cNvPr id="88" name="TextBox 87"/>
          <p:cNvSpPr txBox="1"/>
          <p:nvPr/>
        </p:nvSpPr>
        <p:spPr>
          <a:xfrm>
            <a:off x="1055305" y="5200490"/>
            <a:ext cx="1001185" cy="369332"/>
          </a:xfrm>
          <a:prstGeom prst="rect">
            <a:avLst/>
          </a:prstGeom>
          <a:noFill/>
        </p:spPr>
        <p:txBody>
          <a:bodyPr wrap="square" rtlCol="0">
            <a:spAutoFit/>
          </a:bodyPr>
          <a:lstStyle/>
          <a:p>
            <a:pPr algn="ctr"/>
            <a:r>
              <a:rPr lang="ar-SA" b="1" dirty="0">
                <a:solidFill>
                  <a:schemeClr val="bg1"/>
                </a:solidFill>
                <a:latin typeface="Bradley Hand ITC" pitchFamily="66" charset="0"/>
                <a:cs typeface="س رقعة" pitchFamily="2" charset="-78"/>
              </a:rPr>
              <a:t>ال</a:t>
            </a:r>
            <a:r>
              <a:rPr lang="ar-SA" b="1" dirty="0">
                <a:solidFill>
                  <a:schemeClr val="bg1"/>
                </a:solidFill>
                <a:latin typeface="Bradley Hand ITC" pitchFamily="66" charset="0"/>
                <a:cs typeface="س رقعة" pitchFamily="2" charset="-78"/>
              </a:rPr>
              <a:t>نهاية</a:t>
            </a:r>
            <a:endParaRPr lang="en-US" b="1" dirty="0">
              <a:solidFill>
                <a:schemeClr val="bg1"/>
              </a:solidFill>
              <a:latin typeface="Bradley Hand ITC" pitchFamily="66" charset="0"/>
              <a:cs typeface="س رقعة" pitchFamily="2" charset="-78"/>
            </a:endParaRPr>
          </a:p>
        </p:txBody>
      </p:sp>
      <p:cxnSp>
        <p:nvCxnSpPr>
          <p:cNvPr id="90" name="Straight Arrow Connector 89"/>
          <p:cNvCxnSpPr>
            <a:stCxn id="45" idx="1"/>
            <a:endCxn id="87" idx="3"/>
          </p:cNvCxnSpPr>
          <p:nvPr/>
        </p:nvCxnSpPr>
        <p:spPr>
          <a:xfrm flipH="1">
            <a:off x="2110073" y="5365994"/>
            <a:ext cx="462572" cy="2402"/>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sp>
        <p:nvSpPr>
          <p:cNvPr id="92" name="TextBox 91"/>
          <p:cNvSpPr txBox="1"/>
          <p:nvPr/>
        </p:nvSpPr>
        <p:spPr>
          <a:xfrm>
            <a:off x="3330697" y="3423761"/>
            <a:ext cx="674412" cy="369332"/>
          </a:xfrm>
          <a:prstGeom prst="rect">
            <a:avLst/>
          </a:prstGeom>
          <a:noFill/>
        </p:spPr>
        <p:txBody>
          <a:bodyPr wrap="square" rtlCol="0">
            <a:spAutoFit/>
          </a:bodyPr>
          <a:lstStyle/>
          <a:p>
            <a:pPr algn="ctr" rtl="1"/>
            <a:r>
              <a:rPr lang="ar-SA" dirty="0">
                <a:solidFill>
                  <a:schemeClr val="bg1"/>
                </a:solidFill>
                <a:latin typeface="Bradley Hand ITC" pitchFamily="66" charset="0"/>
                <a:cs typeface="س رقعة" pitchFamily="2" charset="-78"/>
              </a:rPr>
              <a:t>نعم</a:t>
            </a:r>
            <a:endParaRPr lang="en-US" dirty="0">
              <a:solidFill>
                <a:schemeClr val="bg1"/>
              </a:solidFill>
              <a:latin typeface="Bradley Hand ITC" pitchFamily="66" charset="0"/>
              <a:cs typeface="س رقعة" pitchFamily="2" charset="-78"/>
            </a:endParaRPr>
          </a:p>
        </p:txBody>
      </p:sp>
      <p:sp>
        <p:nvSpPr>
          <p:cNvPr id="94" name="TextBox 93"/>
          <p:cNvSpPr txBox="1"/>
          <p:nvPr/>
        </p:nvSpPr>
        <p:spPr>
          <a:xfrm>
            <a:off x="5530985" y="3431187"/>
            <a:ext cx="674412" cy="338554"/>
          </a:xfrm>
          <a:prstGeom prst="rect">
            <a:avLst/>
          </a:prstGeom>
          <a:noFill/>
        </p:spPr>
        <p:txBody>
          <a:bodyPr wrap="square" rtlCol="0">
            <a:spAutoFit/>
          </a:bodyPr>
          <a:lstStyle/>
          <a:p>
            <a:pPr algn="ctr" rtl="1"/>
            <a:r>
              <a:rPr lang="ar-SA" sz="1600" dirty="0">
                <a:solidFill>
                  <a:schemeClr val="bg1"/>
                </a:solidFill>
                <a:latin typeface="Bradley Hand ITC" pitchFamily="66" charset="0"/>
                <a:cs typeface="س رقعة" pitchFamily="2" charset="-78"/>
              </a:rPr>
              <a:t>نعم</a:t>
            </a:r>
            <a:endParaRPr lang="en-US" sz="1600" dirty="0">
              <a:solidFill>
                <a:schemeClr val="bg1"/>
              </a:solidFill>
              <a:latin typeface="Bradley Hand ITC" pitchFamily="66" charset="0"/>
              <a:cs typeface="س رقعة" pitchFamily="2" charset="-78"/>
            </a:endParaRPr>
          </a:p>
        </p:txBody>
      </p:sp>
      <p:sp>
        <p:nvSpPr>
          <p:cNvPr id="95" name="TextBox 94"/>
          <p:cNvSpPr txBox="1"/>
          <p:nvPr/>
        </p:nvSpPr>
        <p:spPr>
          <a:xfrm>
            <a:off x="4050603" y="2530032"/>
            <a:ext cx="674412" cy="369332"/>
          </a:xfrm>
          <a:prstGeom prst="rect">
            <a:avLst/>
          </a:prstGeom>
          <a:noFill/>
        </p:spPr>
        <p:txBody>
          <a:bodyPr wrap="square" rtlCol="0">
            <a:spAutoFit/>
          </a:bodyPr>
          <a:lstStyle/>
          <a:p>
            <a:pPr algn="ctr" rtl="1"/>
            <a:r>
              <a:rPr lang="ar-SA" dirty="0" smtClean="0">
                <a:solidFill>
                  <a:schemeClr val="bg1"/>
                </a:solidFill>
                <a:latin typeface="Bradley Hand ITC" pitchFamily="66" charset="0"/>
                <a:cs typeface="س رقعة" pitchFamily="2" charset="-78"/>
              </a:rPr>
              <a:t>ل</a:t>
            </a:r>
            <a:r>
              <a:rPr lang="ar-SA" dirty="0">
                <a:solidFill>
                  <a:schemeClr val="bg1"/>
                </a:solidFill>
                <a:latin typeface="+mj-lt"/>
                <a:ea typeface="+mj-ea"/>
                <a:cs typeface="س رقعة" pitchFamily="2" charset="-78"/>
              </a:rPr>
              <a:t>ا</a:t>
            </a:r>
            <a:endParaRPr lang="en-US" dirty="0">
              <a:solidFill>
                <a:schemeClr val="bg1"/>
              </a:solidFill>
              <a:latin typeface="+mj-lt"/>
              <a:ea typeface="+mj-ea"/>
              <a:cs typeface="س رقعة" pitchFamily="2" charset="-78"/>
            </a:endParaRPr>
          </a:p>
        </p:txBody>
      </p:sp>
      <p:sp>
        <p:nvSpPr>
          <p:cNvPr id="96" name="TextBox 95"/>
          <p:cNvSpPr txBox="1"/>
          <p:nvPr/>
        </p:nvSpPr>
        <p:spPr>
          <a:xfrm>
            <a:off x="6257433" y="2530032"/>
            <a:ext cx="674412" cy="338554"/>
          </a:xfrm>
          <a:prstGeom prst="rect">
            <a:avLst/>
          </a:prstGeom>
          <a:noFill/>
        </p:spPr>
        <p:txBody>
          <a:bodyPr wrap="square" rtlCol="0">
            <a:spAutoFit/>
          </a:bodyPr>
          <a:lstStyle/>
          <a:p>
            <a:pPr algn="ctr" rtl="1"/>
            <a:r>
              <a:rPr lang="ar-SA" sz="1600" dirty="0" smtClean="0">
                <a:solidFill>
                  <a:schemeClr val="bg1"/>
                </a:solidFill>
                <a:latin typeface="Bradley Hand ITC" pitchFamily="66" charset="0"/>
                <a:cs typeface="س رقعة" pitchFamily="2" charset="-78"/>
              </a:rPr>
              <a:t>لا</a:t>
            </a:r>
            <a:endParaRPr lang="en-US" sz="1600" dirty="0">
              <a:solidFill>
                <a:schemeClr val="bg1"/>
              </a:solidFill>
              <a:latin typeface="Bradley Hand ITC" pitchFamily="66" charset="0"/>
              <a:cs typeface="س رقعة" pitchFamily="2" charset="-78"/>
            </a:endParaRPr>
          </a:p>
        </p:txBody>
      </p:sp>
      <p:sp>
        <p:nvSpPr>
          <p:cNvPr id="97" name="TextBox 96"/>
          <p:cNvSpPr txBox="1"/>
          <p:nvPr/>
        </p:nvSpPr>
        <p:spPr>
          <a:xfrm rot="305018">
            <a:off x="4672132" y="719657"/>
            <a:ext cx="3817576" cy="830997"/>
          </a:xfrm>
          <a:prstGeom prst="rect">
            <a:avLst/>
          </a:prstGeom>
          <a:noFill/>
        </p:spPr>
        <p:txBody>
          <a:bodyPr wrap="square" rtlCol="0">
            <a:spAutoFit/>
          </a:bodyPr>
          <a:lstStyle/>
          <a:p>
            <a:pPr algn="ctr" rtl="1"/>
            <a:r>
              <a:rPr lang="ar-SA" sz="2400" b="1" dirty="0" smtClean="0">
                <a:solidFill>
                  <a:schemeClr val="bg1"/>
                </a:solidFill>
                <a:latin typeface="Bradley Hand ITC" pitchFamily="66" charset="0"/>
                <a:cs typeface="س رقعة" pitchFamily="2" charset="-78"/>
              </a:rPr>
              <a:t>مثال</a:t>
            </a:r>
          </a:p>
          <a:p>
            <a:pPr algn="ctr" rtl="1"/>
            <a:r>
              <a:rPr lang="ar-SA" sz="2400" b="1" dirty="0" smtClean="0">
                <a:solidFill>
                  <a:schemeClr val="bg1"/>
                </a:solidFill>
                <a:latin typeface="Bradley Hand ITC" pitchFamily="66" charset="0"/>
                <a:cs typeface="س رقعة" pitchFamily="2" charset="-78"/>
              </a:rPr>
              <a:t>التعامل </a:t>
            </a:r>
            <a:r>
              <a:rPr lang="ar-SA" sz="2400" b="1" dirty="0">
                <a:solidFill>
                  <a:schemeClr val="bg1"/>
                </a:solidFill>
                <a:latin typeface="Bradley Hand ITC" pitchFamily="66" charset="0"/>
                <a:cs typeface="س رقعة" pitchFamily="2" charset="-78"/>
              </a:rPr>
              <a:t>مع البريد الإلكتروني</a:t>
            </a:r>
            <a:endParaRPr lang="en-US" sz="2400" b="1" dirty="0">
              <a:solidFill>
                <a:schemeClr val="bg1"/>
              </a:solidFill>
              <a:latin typeface="Bradley Hand ITC" pitchFamily="66" charset="0"/>
              <a:cs typeface="س رقعة" pitchFamily="2" charset="-78"/>
            </a:endParaRPr>
          </a:p>
        </p:txBody>
      </p:sp>
    </p:spTree>
    <p:extLst>
      <p:ext uri="{BB962C8B-B14F-4D97-AF65-F5344CB8AC3E}">
        <p14:creationId xmlns:p14="http://schemas.microsoft.com/office/powerpoint/2010/main" val="314693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900"/>
                                        <p:tgtEl>
                                          <p:spTgt spid="29"/>
                                        </p:tgtEl>
                                      </p:cBhvr>
                                    </p:animEffect>
                                  </p:childTnLst>
                                </p:cTn>
                              </p:par>
                            </p:childTnLst>
                          </p:cTn>
                        </p:par>
                        <p:par>
                          <p:cTn id="8" fill="hold">
                            <p:stCondLst>
                              <p:cond delay="900"/>
                            </p:stCondLst>
                            <p:childTnLst>
                              <p:par>
                                <p:cTn id="9" presetID="10" presetClass="entr" presetSubtype="0" fill="hold" grpId="0" nodeType="afterEffect">
                                  <p:stCondLst>
                                    <p:cond delay="0"/>
                                  </p:stCondLst>
                                  <p:iterate type="lt">
                                    <p:tmPct val="5000"/>
                                  </p:iterate>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3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heel(1)">
                                      <p:cBhvr>
                                        <p:cTn id="20" dur="900"/>
                                        <p:tgtEl>
                                          <p:spTgt spid="34"/>
                                        </p:tgtEl>
                                      </p:cBhvr>
                                    </p:animEffect>
                                  </p:childTnLst>
                                </p:cTn>
                              </p:par>
                            </p:childTnLst>
                          </p:cTn>
                        </p:par>
                        <p:par>
                          <p:cTn id="21" fill="hold">
                            <p:stCondLst>
                              <p:cond delay="900"/>
                            </p:stCondLst>
                            <p:childTnLst>
                              <p:par>
                                <p:cTn id="22" presetID="10" presetClass="entr" presetSubtype="0" fill="hold" grpId="0" nodeType="afterEffect">
                                  <p:stCondLst>
                                    <p:cond delay="0"/>
                                  </p:stCondLst>
                                  <p:iterate type="lt">
                                    <p:tmPct val="5185"/>
                                  </p:iterate>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1918"/>
                            </p:stCondLst>
                            <p:childTnLst>
                              <p:par>
                                <p:cTn id="26" presetID="22" presetClass="entr" presetSubtype="8"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left)">
                                      <p:cBhvr>
                                        <p:cTn id="28" dur="3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heel(1)">
                                      <p:cBhvr>
                                        <p:cTn id="33" dur="900"/>
                                        <p:tgtEl>
                                          <p:spTgt spid="37"/>
                                        </p:tgtEl>
                                      </p:cBhvr>
                                    </p:animEffect>
                                  </p:childTnLst>
                                </p:cTn>
                              </p:par>
                            </p:childTnLst>
                          </p:cTn>
                        </p:par>
                        <p:par>
                          <p:cTn id="34" fill="hold">
                            <p:stCondLst>
                              <p:cond delay="900"/>
                            </p:stCondLst>
                            <p:childTnLst>
                              <p:par>
                                <p:cTn id="35" presetID="10" presetClass="entr" presetSubtype="0" fill="hold" grpId="0" nodeType="afterEffect">
                                  <p:stCondLst>
                                    <p:cond delay="0"/>
                                  </p:stCondLst>
                                  <p:iterate type="lt">
                                    <p:tmPct val="6667"/>
                                  </p:iterate>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par>
                          <p:cTn id="38" fill="hold">
                            <p:stCondLst>
                              <p:cond delay="1633"/>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9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heel(1)">
                                      <p:cBhvr>
                                        <p:cTn id="48" dur="900"/>
                                        <p:tgtEl>
                                          <p:spTgt spid="45"/>
                                        </p:tgtEl>
                                      </p:cBhvr>
                                    </p:animEffect>
                                  </p:childTnLst>
                                </p:cTn>
                              </p:par>
                            </p:childTnLst>
                          </p:cTn>
                        </p:par>
                        <p:par>
                          <p:cTn id="49" fill="hold">
                            <p:stCondLst>
                              <p:cond delay="900"/>
                            </p:stCondLst>
                            <p:childTnLst>
                              <p:par>
                                <p:cTn id="50" presetID="10" presetClass="entr" presetSubtype="0" fill="hold" grpId="0" nodeType="afterEffect">
                                  <p:stCondLst>
                                    <p:cond delay="0"/>
                                  </p:stCondLst>
                                  <p:iterate type="lt">
                                    <p:tmPct val="5185"/>
                                  </p:iterate>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par>
                                <p:cTn id="53" presetID="22" presetClass="entr" presetSubtype="8"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left)">
                                      <p:cBhvr>
                                        <p:cTn id="55" dur="300"/>
                                        <p:tgtEl>
                                          <p:spTgt spid="90"/>
                                        </p:tgtEl>
                                      </p:cBhvr>
                                    </p:animEffect>
                                  </p:childTnLst>
                                </p:cTn>
                              </p:par>
                              <p:par>
                                <p:cTn id="56" presetID="21" presetClass="entr" presetSubtype="1" fill="hold" nodeType="with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wheel(1)">
                                      <p:cBhvr>
                                        <p:cTn id="58" dur="900"/>
                                        <p:tgtEl>
                                          <p:spTgt spid="87"/>
                                        </p:tgtEl>
                                      </p:cBhvr>
                                    </p:animEffect>
                                  </p:childTnLst>
                                </p:cTn>
                              </p:par>
                            </p:childTnLst>
                          </p:cTn>
                        </p:par>
                        <p:par>
                          <p:cTn id="59" fill="hold">
                            <p:stCondLst>
                              <p:cond delay="1800"/>
                            </p:stCondLst>
                            <p:childTnLst>
                              <p:par>
                                <p:cTn id="60" presetID="10" presetClass="entr" presetSubtype="0" fill="hold" grpId="0" nodeType="afterEffect">
                                  <p:stCondLst>
                                    <p:cond delay="0"/>
                                  </p:stCondLst>
                                  <p:iterate type="lt">
                                    <p:tmPct val="5000"/>
                                  </p:iterate>
                                  <p:childTnLst>
                                    <p:set>
                                      <p:cBhvr>
                                        <p:cTn id="61" dur="1" fill="hold">
                                          <p:stCondLst>
                                            <p:cond delay="0"/>
                                          </p:stCondLst>
                                        </p:cTn>
                                        <p:tgtEl>
                                          <p:spTgt spid="88"/>
                                        </p:tgtEl>
                                        <p:attrNameLst>
                                          <p:attrName>style.visibility</p:attrName>
                                        </p:attrNameLst>
                                      </p:cBhvr>
                                      <p:to>
                                        <p:strVal val="visible"/>
                                      </p:to>
                                    </p:set>
                                    <p:animEffect transition="in" filter="fade">
                                      <p:cBhvr>
                                        <p:cTn id="62" dur="500"/>
                                        <p:tgtEl>
                                          <p:spTgt spid="88"/>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5"/>
                                        </p:tgtEl>
                                        <p:attrNameLst>
                                          <p:attrName>style.visibility</p:attrName>
                                        </p:attrNameLst>
                                      </p:cBhvr>
                                      <p:to>
                                        <p:strVal val="visible"/>
                                      </p:to>
                                    </p:set>
                                  </p:childTnLst>
                                </p:cTn>
                              </p:par>
                            </p:childTnLst>
                          </p:cTn>
                        </p:par>
                        <p:par>
                          <p:cTn id="67" fill="hold">
                            <p:stCondLst>
                              <p:cond delay="0"/>
                            </p:stCondLst>
                            <p:childTnLst>
                              <p:par>
                                <p:cTn id="68" presetID="22" presetClass="entr" presetSubtype="8" fill="hold" nodeType="after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wipe(left)">
                                      <p:cBhvr>
                                        <p:cTn id="70" dur="300"/>
                                        <p:tgtEl>
                                          <p:spTgt spid="54"/>
                                        </p:tgtEl>
                                      </p:cBhvr>
                                    </p:animEffect>
                                  </p:childTnLst>
                                </p:cTn>
                              </p:par>
                            </p:childTnLst>
                          </p:cTn>
                        </p:par>
                        <p:par>
                          <p:cTn id="71" fill="hold">
                            <p:stCondLst>
                              <p:cond delay="300"/>
                            </p:stCondLst>
                            <p:childTnLst>
                              <p:par>
                                <p:cTn id="72" presetID="21" presetClass="entr" presetSubtype="1" fill="hold" nodeType="after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wheel(1)">
                                      <p:cBhvr>
                                        <p:cTn id="74" dur="900"/>
                                        <p:tgtEl>
                                          <p:spTgt spid="55"/>
                                        </p:tgtEl>
                                      </p:cBhvr>
                                    </p:animEffect>
                                  </p:childTnLst>
                                </p:cTn>
                              </p:par>
                            </p:childTnLst>
                          </p:cTn>
                        </p:par>
                        <p:par>
                          <p:cTn id="75" fill="hold">
                            <p:stCondLst>
                              <p:cond delay="1200"/>
                            </p:stCondLst>
                            <p:childTnLst>
                              <p:par>
                                <p:cTn id="76" presetID="10" presetClass="entr" presetSubtype="0" fill="hold" grpId="0" nodeType="afterEffect">
                                  <p:stCondLst>
                                    <p:cond delay="0"/>
                                  </p:stCondLst>
                                  <p:iterate type="lt">
                                    <p:tmPct val="6667"/>
                                  </p:iterate>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childTnLst>
                          </p:cTn>
                        </p:par>
                        <p:par>
                          <p:cTn id="79" fill="hold">
                            <p:stCondLst>
                              <p:cond delay="1933"/>
                            </p:stCondLst>
                            <p:childTnLst>
                              <p:par>
                                <p:cTn id="80" presetID="22" presetClass="entr" presetSubtype="8"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left)">
                                      <p:cBhvr>
                                        <p:cTn id="82" dur="300"/>
                                        <p:tgtEl>
                                          <p:spTgt spid="61"/>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9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nodeType="click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wheel(1)">
                                      <p:cBhvr>
                                        <p:cTn id="89" dur="900"/>
                                        <p:tgtEl>
                                          <p:spTgt spid="58"/>
                                        </p:tgtEl>
                                      </p:cBhvr>
                                    </p:animEffect>
                                  </p:childTnLst>
                                </p:cTn>
                              </p:par>
                            </p:childTnLst>
                          </p:cTn>
                        </p:par>
                        <p:par>
                          <p:cTn id="90" fill="hold">
                            <p:stCondLst>
                              <p:cond delay="900"/>
                            </p:stCondLst>
                            <p:childTnLst>
                              <p:par>
                                <p:cTn id="91" presetID="10" presetClass="entr" presetSubtype="0" fill="hold" grpId="0" nodeType="afterEffect">
                                  <p:stCondLst>
                                    <p:cond delay="0"/>
                                  </p:stCondLst>
                                  <p:iterate type="lt">
                                    <p:tmPct val="5185"/>
                                  </p:iterate>
                                  <p:childTnLst>
                                    <p:set>
                                      <p:cBhvr>
                                        <p:cTn id="92" dur="1" fill="hold">
                                          <p:stCondLst>
                                            <p:cond delay="0"/>
                                          </p:stCondLst>
                                        </p:cTn>
                                        <p:tgtEl>
                                          <p:spTgt spid="59"/>
                                        </p:tgtEl>
                                        <p:attrNameLst>
                                          <p:attrName>style.visibility</p:attrName>
                                        </p:attrNameLst>
                                      </p:cBhvr>
                                      <p:to>
                                        <p:strVal val="visible"/>
                                      </p:to>
                                    </p:set>
                                    <p:animEffect transition="in" filter="fade">
                                      <p:cBhvr>
                                        <p:cTn id="93" dur="500"/>
                                        <p:tgtEl>
                                          <p:spTgt spid="59"/>
                                        </p:tgtEl>
                                      </p:cBhvr>
                                    </p:animEffect>
                                  </p:childTnLst>
                                </p:cTn>
                              </p:par>
                            </p:childTnLst>
                          </p:cTn>
                        </p:par>
                        <p:par>
                          <p:cTn id="94" fill="hold">
                            <p:stCondLst>
                              <p:cond delay="1685"/>
                            </p:stCondLst>
                            <p:childTnLst>
                              <p:par>
                                <p:cTn id="95" presetID="22" presetClass="entr" presetSubtype="1"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wipe(up)">
                                      <p:cBhvr>
                                        <p:cTn id="97" dur="500"/>
                                        <p:tgtEl>
                                          <p:spTgt spid="65"/>
                                        </p:tgtEl>
                                      </p:cBhvr>
                                    </p:animEffect>
                                  </p:childTnLst>
                                </p:cTn>
                              </p:par>
                            </p:childTnLst>
                          </p:cTn>
                        </p:par>
                        <p:par>
                          <p:cTn id="98" fill="hold">
                            <p:stCondLst>
                              <p:cond delay="2185"/>
                            </p:stCondLst>
                            <p:childTnLst>
                              <p:par>
                                <p:cTn id="99" presetID="22" presetClass="entr" presetSubtype="8"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wipe(left)">
                                      <p:cBhvr>
                                        <p:cTn id="101" dur="300"/>
                                        <p:tgtEl>
                                          <p:spTgt spid="76"/>
                                        </p:tgtEl>
                                      </p:cBhvr>
                                    </p:animEffect>
                                  </p:childTnLst>
                                </p:cTn>
                              </p:par>
                              <p:par>
                                <p:cTn id="102" presetID="1" presetClass="entr" presetSubtype="0" fill="hold" grpId="0" nodeType="withEffect">
                                  <p:stCondLst>
                                    <p:cond delay="0"/>
                                  </p:stCondLst>
                                  <p:childTnLst>
                                    <p:set>
                                      <p:cBhvr>
                                        <p:cTn id="103" dur="1" fill="hold">
                                          <p:stCondLst>
                                            <p:cond delay="0"/>
                                          </p:stCondLst>
                                        </p:cTn>
                                        <p:tgtEl>
                                          <p:spTgt spid="96"/>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21" presetClass="entr" presetSubtype="1" fill="hold" nodeType="clickEffect">
                                  <p:stCondLst>
                                    <p:cond delay="0"/>
                                  </p:stCondLst>
                                  <p:childTnLst>
                                    <p:set>
                                      <p:cBhvr>
                                        <p:cTn id="107" dur="1" fill="hold">
                                          <p:stCondLst>
                                            <p:cond delay="0"/>
                                          </p:stCondLst>
                                        </p:cTn>
                                        <p:tgtEl>
                                          <p:spTgt spid="73"/>
                                        </p:tgtEl>
                                        <p:attrNameLst>
                                          <p:attrName>style.visibility</p:attrName>
                                        </p:attrNameLst>
                                      </p:cBhvr>
                                      <p:to>
                                        <p:strVal val="visible"/>
                                      </p:to>
                                    </p:set>
                                    <p:animEffect transition="in" filter="wheel(1)">
                                      <p:cBhvr>
                                        <p:cTn id="108" dur="900"/>
                                        <p:tgtEl>
                                          <p:spTgt spid="73"/>
                                        </p:tgtEl>
                                      </p:cBhvr>
                                    </p:animEffect>
                                  </p:childTnLst>
                                </p:cTn>
                              </p:par>
                            </p:childTnLst>
                          </p:cTn>
                        </p:par>
                        <p:par>
                          <p:cTn id="109" fill="hold">
                            <p:stCondLst>
                              <p:cond delay="900"/>
                            </p:stCondLst>
                            <p:childTnLst>
                              <p:par>
                                <p:cTn id="110" presetID="10" presetClass="entr" presetSubtype="0" fill="hold" grpId="0" nodeType="afterEffect">
                                  <p:stCondLst>
                                    <p:cond delay="0"/>
                                  </p:stCondLst>
                                  <p:iterate type="lt">
                                    <p:tmPct val="5185"/>
                                  </p:iterate>
                                  <p:childTnLst>
                                    <p:set>
                                      <p:cBhvr>
                                        <p:cTn id="111" dur="1" fill="hold">
                                          <p:stCondLst>
                                            <p:cond delay="0"/>
                                          </p:stCondLst>
                                        </p:cTn>
                                        <p:tgtEl>
                                          <p:spTgt spid="74"/>
                                        </p:tgtEl>
                                        <p:attrNameLst>
                                          <p:attrName>style.visibility</p:attrName>
                                        </p:attrNameLst>
                                      </p:cBhvr>
                                      <p:to>
                                        <p:strVal val="visible"/>
                                      </p:to>
                                    </p:set>
                                    <p:animEffect transition="in" filter="fade">
                                      <p:cBhvr>
                                        <p:cTn id="112" dur="500"/>
                                        <p:tgtEl>
                                          <p:spTgt spid="74"/>
                                        </p:tgtEl>
                                      </p:cBhvr>
                                    </p:animEffect>
                                  </p:childTnLst>
                                </p:cTn>
                              </p:par>
                            </p:childTnLst>
                          </p:cTn>
                        </p:par>
                        <p:par>
                          <p:cTn id="113" fill="hold">
                            <p:stCondLst>
                              <p:cond delay="1711"/>
                            </p:stCondLst>
                            <p:childTnLst>
                              <p:par>
                                <p:cTn id="114" presetID="22" presetClass="entr" presetSubtype="1" fill="hold" nodeType="afterEffect">
                                  <p:stCondLst>
                                    <p:cond delay="0"/>
                                  </p:stCondLst>
                                  <p:childTnLst>
                                    <p:set>
                                      <p:cBhvr>
                                        <p:cTn id="115" dur="1" fill="hold">
                                          <p:stCondLst>
                                            <p:cond delay="0"/>
                                          </p:stCondLst>
                                        </p:cTn>
                                        <p:tgtEl>
                                          <p:spTgt spid="83"/>
                                        </p:tgtEl>
                                        <p:attrNameLst>
                                          <p:attrName>style.visibility</p:attrName>
                                        </p:attrNameLst>
                                      </p:cBhvr>
                                      <p:to>
                                        <p:strVal val="visible"/>
                                      </p:to>
                                    </p:set>
                                    <p:animEffect transition="in" filter="wipe(up)">
                                      <p:cBhvr>
                                        <p:cTn id="11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5" grpId="0"/>
      <p:bldP spid="38" grpId="0"/>
      <p:bldP spid="49" grpId="0"/>
      <p:bldP spid="57" grpId="0"/>
      <p:bldP spid="59" grpId="0"/>
      <p:bldP spid="74" grpId="0"/>
      <p:bldP spid="88" grpId="0"/>
      <p:bldP spid="92" grpId="0"/>
      <p:bldP spid="94" grpId="0"/>
      <p:bldP spid="95"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46043" y="2043771"/>
            <a:ext cx="1468209" cy="1094792"/>
          </a:xfrm>
          <a:prstGeom prst="rect">
            <a:avLst/>
          </a:prstGeom>
        </p:spPr>
      </p:pic>
      <p:sp>
        <p:nvSpPr>
          <p:cNvPr id="5" name="TextBox 4"/>
          <p:cNvSpPr txBox="1"/>
          <p:nvPr/>
        </p:nvSpPr>
        <p:spPr>
          <a:xfrm>
            <a:off x="1022947" y="2189661"/>
            <a:ext cx="914400" cy="584775"/>
          </a:xfrm>
          <a:prstGeom prst="rect">
            <a:avLst/>
          </a:prstGeom>
          <a:noFill/>
        </p:spPr>
        <p:txBody>
          <a:bodyPr wrap="square" rtlCol="0">
            <a:spAutoFit/>
          </a:bodyPr>
          <a:lstStyle/>
          <a:p>
            <a:pPr algn="ctr" rtl="1"/>
            <a:r>
              <a:rPr lang="ar-SA" sz="1600" b="1" dirty="0" smtClean="0">
                <a:solidFill>
                  <a:schemeClr val="bg1"/>
                </a:solidFill>
                <a:latin typeface="Bradley Hand ITC" pitchFamily="66" charset="0"/>
                <a:cs typeface="س رقعة" pitchFamily="2" charset="-78"/>
              </a:rPr>
              <a:t>تلقي طلب صداقة</a:t>
            </a:r>
            <a:endParaRPr lang="en-US" sz="1600" b="1" dirty="0">
              <a:solidFill>
                <a:schemeClr val="bg1"/>
              </a:solidFill>
              <a:latin typeface="Bradley Hand ITC" pitchFamily="66" charset="0"/>
              <a:cs typeface="س رقعة" pitchFamily="2" charset="-78"/>
            </a:endParaRPr>
          </a:p>
        </p:txBody>
      </p:sp>
      <p:pic>
        <p:nvPicPr>
          <p:cNvPr id="6" name="Picture 5"/>
          <p:cNvPicPr>
            <a:picLocks noChangeAspect="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l="1893" r="1123"/>
          <a:stretch/>
        </p:blipFill>
        <p:spPr>
          <a:xfrm>
            <a:off x="2727243" y="1975478"/>
            <a:ext cx="1755924" cy="1224922"/>
          </a:xfrm>
          <a:prstGeom prst="rect">
            <a:avLst/>
          </a:prstGeom>
        </p:spPr>
      </p:pic>
      <p:sp>
        <p:nvSpPr>
          <p:cNvPr id="7" name="TextBox 6"/>
          <p:cNvSpPr txBox="1"/>
          <p:nvPr/>
        </p:nvSpPr>
        <p:spPr>
          <a:xfrm>
            <a:off x="2897261" y="2367589"/>
            <a:ext cx="1447800" cy="646331"/>
          </a:xfrm>
          <a:prstGeom prst="rect">
            <a:avLst/>
          </a:prstGeom>
          <a:noFill/>
        </p:spPr>
        <p:txBody>
          <a:bodyPr wrap="square" rtlCol="0">
            <a:spAutoFit/>
          </a:bodyPr>
          <a:lstStyle/>
          <a:p>
            <a:pPr algn="ctr" rtl="1"/>
            <a:r>
              <a:rPr lang="ar-SA" b="1" dirty="0">
                <a:solidFill>
                  <a:schemeClr val="bg1"/>
                </a:solidFill>
                <a:latin typeface="Bradley Hand ITC" pitchFamily="66" charset="0"/>
                <a:cs typeface="س رقعة" pitchFamily="2" charset="-78"/>
              </a:rPr>
              <a:t>شخص غير معروف</a:t>
            </a:r>
            <a:endParaRPr lang="en-US" b="1" dirty="0">
              <a:solidFill>
                <a:schemeClr val="bg1"/>
              </a:solidFill>
              <a:latin typeface="Bradley Hand ITC" pitchFamily="66" charset="0"/>
              <a:cs typeface="س رقعة" pitchFamily="2" charset="-78"/>
            </a:endParaRPr>
          </a:p>
        </p:txBody>
      </p:sp>
      <p:pic>
        <p:nvPicPr>
          <p:cNvPr id="8" name="Picture 7"/>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070643" y="2043771"/>
            <a:ext cx="1468209" cy="1094792"/>
          </a:xfrm>
          <a:prstGeom prst="rect">
            <a:avLst/>
          </a:prstGeom>
        </p:spPr>
      </p:pic>
      <p:sp>
        <p:nvSpPr>
          <p:cNvPr id="9" name="TextBox 8"/>
          <p:cNvSpPr txBox="1"/>
          <p:nvPr/>
        </p:nvSpPr>
        <p:spPr>
          <a:xfrm>
            <a:off x="7347547" y="2189661"/>
            <a:ext cx="914400" cy="830997"/>
          </a:xfrm>
          <a:prstGeom prst="rect">
            <a:avLst/>
          </a:prstGeom>
          <a:noFill/>
        </p:spPr>
        <p:txBody>
          <a:bodyPr wrap="square" rtlCol="0">
            <a:spAutoFit/>
          </a:bodyPr>
          <a:lstStyle/>
          <a:p>
            <a:pPr algn="ctr"/>
            <a:r>
              <a:rPr lang="ar-SA" sz="1600" b="1" dirty="0" smtClean="0">
                <a:solidFill>
                  <a:schemeClr val="bg1"/>
                </a:solidFill>
                <a:latin typeface="Bradley Hand ITC" pitchFamily="66" charset="0"/>
                <a:cs typeface="س رقعة" pitchFamily="2" charset="-78"/>
              </a:rPr>
              <a:t>اضافة الي قائمة الاصدقاء</a:t>
            </a:r>
            <a:endParaRPr lang="en-US" sz="1600" b="1" dirty="0">
              <a:solidFill>
                <a:schemeClr val="bg1"/>
              </a:solidFill>
              <a:latin typeface="Bradley Hand ITC" pitchFamily="66" charset="0"/>
              <a:cs typeface="س رقعة" pitchFamily="2" charset="-78"/>
            </a:endParaRPr>
          </a:p>
        </p:txBody>
      </p:sp>
      <p:pic>
        <p:nvPicPr>
          <p:cNvPr id="10" name="Picture 9"/>
          <p:cNvPicPr>
            <a:picLocks noChangeAspect="1"/>
          </p:cNvPicPr>
          <p:nvPr/>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4995" t="4744" r="2095" b="5704"/>
          <a:stretch/>
        </p:blipFill>
        <p:spPr>
          <a:xfrm>
            <a:off x="2904930" y="3684754"/>
            <a:ext cx="1432464" cy="1155213"/>
          </a:xfrm>
          <a:prstGeom prst="rect">
            <a:avLst/>
          </a:prstGeom>
        </p:spPr>
      </p:pic>
      <p:sp>
        <p:nvSpPr>
          <p:cNvPr id="11" name="TextBox 10"/>
          <p:cNvSpPr txBox="1"/>
          <p:nvPr/>
        </p:nvSpPr>
        <p:spPr>
          <a:xfrm>
            <a:off x="3139822" y="3939194"/>
            <a:ext cx="962679" cy="646331"/>
          </a:xfrm>
          <a:prstGeom prst="rect">
            <a:avLst/>
          </a:prstGeom>
          <a:noFill/>
        </p:spPr>
        <p:txBody>
          <a:bodyPr wrap="square" rtlCol="0">
            <a:spAutoFit/>
          </a:bodyPr>
          <a:lstStyle/>
          <a:p>
            <a:pPr algn="ctr" rtl="1"/>
            <a:r>
              <a:rPr lang="ar-SA" b="1" dirty="0">
                <a:solidFill>
                  <a:schemeClr val="bg1"/>
                </a:solidFill>
                <a:latin typeface="Bradley Hand ITC" pitchFamily="66" charset="0"/>
                <a:cs typeface="س رقعة" pitchFamily="2" charset="-78"/>
              </a:rPr>
              <a:t>تجاهل الطلب</a:t>
            </a:r>
            <a:endParaRPr lang="en-US" b="1" dirty="0">
              <a:solidFill>
                <a:schemeClr val="bg1"/>
              </a:solidFill>
              <a:latin typeface="Bradley Hand ITC" pitchFamily="66" charset="0"/>
              <a:cs typeface="س رقعة" pitchFamily="2" charset="-78"/>
            </a:endParaRPr>
          </a:p>
        </p:txBody>
      </p:sp>
      <p:pic>
        <p:nvPicPr>
          <p:cNvPr id="12" name="Picture 11"/>
          <p:cNvPicPr>
            <a:picLocks noChangeAspect="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l="1893" r="1123"/>
          <a:stretch/>
        </p:blipFill>
        <p:spPr>
          <a:xfrm>
            <a:off x="4843575" y="1975478"/>
            <a:ext cx="1755924" cy="1224922"/>
          </a:xfrm>
          <a:prstGeom prst="rect">
            <a:avLst/>
          </a:prstGeom>
        </p:spPr>
      </p:pic>
      <p:sp>
        <p:nvSpPr>
          <p:cNvPr id="13" name="TextBox 12"/>
          <p:cNvSpPr txBox="1"/>
          <p:nvPr/>
        </p:nvSpPr>
        <p:spPr>
          <a:xfrm>
            <a:off x="5029199" y="2367590"/>
            <a:ext cx="1447801" cy="584775"/>
          </a:xfrm>
          <a:prstGeom prst="rect">
            <a:avLst/>
          </a:prstGeom>
          <a:noFill/>
        </p:spPr>
        <p:txBody>
          <a:bodyPr wrap="square" rtlCol="0">
            <a:spAutoFit/>
          </a:bodyPr>
          <a:lstStyle/>
          <a:p>
            <a:pPr algn="ctr" rtl="1"/>
            <a:r>
              <a:rPr lang="ar-SA" sz="1600" b="1" dirty="0">
                <a:solidFill>
                  <a:schemeClr val="bg1"/>
                </a:solidFill>
                <a:latin typeface="Bradley Hand ITC" pitchFamily="66" charset="0"/>
                <a:cs typeface="س رقعة" pitchFamily="2" charset="-78"/>
              </a:rPr>
              <a:t>لا أحب هذا</a:t>
            </a:r>
          </a:p>
          <a:p>
            <a:pPr algn="ctr" rtl="1"/>
            <a:r>
              <a:rPr lang="ar-SA" sz="1600" b="1" dirty="0">
                <a:solidFill>
                  <a:schemeClr val="bg1"/>
                </a:solidFill>
                <a:latin typeface="Bradley Hand ITC" pitchFamily="66" charset="0"/>
                <a:cs typeface="س رقعة" pitchFamily="2" charset="-78"/>
              </a:rPr>
              <a:t>الشخص؟</a:t>
            </a:r>
            <a:endParaRPr lang="en-US" sz="1600" b="1" dirty="0">
              <a:solidFill>
                <a:schemeClr val="bg1"/>
              </a:solidFill>
              <a:latin typeface="Bradley Hand ITC" pitchFamily="66" charset="0"/>
              <a:cs typeface="س رقعة" pitchFamily="2" charset="-78"/>
            </a:endParaRP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955" t="3526" r="4973" b="7607"/>
          <a:stretch/>
        </p:blipFill>
        <p:spPr>
          <a:xfrm>
            <a:off x="1083649" y="838200"/>
            <a:ext cx="1066800" cy="762000"/>
          </a:xfrm>
          <a:prstGeom prst="rect">
            <a:avLst/>
          </a:prstGeom>
        </p:spPr>
      </p:pic>
      <p:sp>
        <p:nvSpPr>
          <p:cNvPr id="15" name="TextBox 14"/>
          <p:cNvSpPr txBox="1"/>
          <p:nvPr/>
        </p:nvSpPr>
        <p:spPr>
          <a:xfrm>
            <a:off x="1116456" y="1066800"/>
            <a:ext cx="1001185" cy="369332"/>
          </a:xfrm>
          <a:prstGeom prst="rect">
            <a:avLst/>
          </a:prstGeom>
          <a:noFill/>
        </p:spPr>
        <p:txBody>
          <a:bodyPr wrap="square" rtlCol="0">
            <a:spAutoFit/>
          </a:bodyPr>
          <a:lstStyle/>
          <a:p>
            <a:pPr algn="ctr"/>
            <a:r>
              <a:rPr lang="ar-SA" b="1" dirty="0" smtClean="0">
                <a:solidFill>
                  <a:schemeClr val="bg1"/>
                </a:solidFill>
                <a:latin typeface="Bradley Hand ITC" pitchFamily="66" charset="0"/>
                <a:cs typeface="س رقعة" pitchFamily="2" charset="-78"/>
              </a:rPr>
              <a:t>البداية</a:t>
            </a:r>
            <a:endParaRPr lang="en-US" b="1" dirty="0" smtClean="0">
              <a:solidFill>
                <a:schemeClr val="bg1"/>
              </a:solidFill>
              <a:latin typeface="Bradley Hand ITC" pitchFamily="66" charset="0"/>
              <a:cs typeface="س رقعة" pitchFamily="2" charset="-78"/>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3955" t="3526" r="4973" b="7607"/>
          <a:stretch/>
        </p:blipFill>
        <p:spPr>
          <a:xfrm>
            <a:off x="3079554" y="5410200"/>
            <a:ext cx="1066800" cy="762000"/>
          </a:xfrm>
          <a:prstGeom prst="rect">
            <a:avLst/>
          </a:prstGeom>
        </p:spPr>
      </p:pic>
      <p:sp>
        <p:nvSpPr>
          <p:cNvPr id="17" name="TextBox 16"/>
          <p:cNvSpPr txBox="1"/>
          <p:nvPr/>
        </p:nvSpPr>
        <p:spPr>
          <a:xfrm>
            <a:off x="3091586" y="5623294"/>
            <a:ext cx="1001185" cy="369332"/>
          </a:xfrm>
          <a:prstGeom prst="rect">
            <a:avLst/>
          </a:prstGeom>
          <a:noFill/>
        </p:spPr>
        <p:txBody>
          <a:bodyPr wrap="square" rtlCol="0">
            <a:spAutoFit/>
          </a:bodyPr>
          <a:lstStyle/>
          <a:p>
            <a:pPr algn="ctr" rtl="1"/>
            <a:r>
              <a:rPr lang="ar-SA" b="1" dirty="0">
                <a:solidFill>
                  <a:schemeClr val="bg1"/>
                </a:solidFill>
                <a:latin typeface="Bradley Hand ITC" pitchFamily="66" charset="0"/>
                <a:cs typeface="س رقعة" pitchFamily="2" charset="-78"/>
              </a:rPr>
              <a:t>النهاية</a:t>
            </a:r>
            <a:endParaRPr lang="en-US" b="1" dirty="0">
              <a:solidFill>
                <a:schemeClr val="bg1"/>
              </a:solidFill>
              <a:latin typeface="Bradley Hand ITC" pitchFamily="66" charset="0"/>
              <a:cs typeface="س رقعة" pitchFamily="2" charset="-78"/>
            </a:endParaRPr>
          </a:p>
        </p:txBody>
      </p:sp>
      <p:pic>
        <p:nvPicPr>
          <p:cNvPr id="18" name="Picture 17"/>
          <p:cNvPicPr>
            <a:picLocks noChangeAspect="1"/>
          </p:cNvPicPr>
          <p:nvPr/>
        </p:nvPicPr>
        <p:blipFill rotWithShape="1">
          <a:blip r:embed="rId5" cstate="print">
            <a:extLst>
              <a:ext uri="{28A0092B-C50C-407E-A947-70E740481C1C}">
                <a14:useLocalDpi xmlns:a14="http://schemas.microsoft.com/office/drawing/2010/main" val="0"/>
              </a:ext>
            </a:extLst>
          </a:blip>
          <a:srcRect l="3955" t="3526" r="4973" b="7607"/>
          <a:stretch/>
        </p:blipFill>
        <p:spPr>
          <a:xfrm>
            <a:off x="7195147" y="3558194"/>
            <a:ext cx="1066800" cy="762000"/>
          </a:xfrm>
          <a:prstGeom prst="rect">
            <a:avLst/>
          </a:prstGeom>
        </p:spPr>
      </p:pic>
      <p:sp>
        <p:nvSpPr>
          <p:cNvPr id="19" name="TextBox 18"/>
          <p:cNvSpPr txBox="1"/>
          <p:nvPr/>
        </p:nvSpPr>
        <p:spPr>
          <a:xfrm>
            <a:off x="7207179" y="3771288"/>
            <a:ext cx="1001185" cy="369332"/>
          </a:xfrm>
          <a:prstGeom prst="rect">
            <a:avLst/>
          </a:prstGeom>
          <a:noFill/>
        </p:spPr>
        <p:txBody>
          <a:bodyPr wrap="square" rtlCol="0">
            <a:spAutoFit/>
          </a:bodyPr>
          <a:lstStyle/>
          <a:p>
            <a:pPr algn="ctr" rtl="1"/>
            <a:r>
              <a:rPr lang="ar-SA" b="1" dirty="0" smtClean="0">
                <a:solidFill>
                  <a:schemeClr val="bg1"/>
                </a:solidFill>
                <a:latin typeface="Bradley Hand ITC" pitchFamily="66" charset="0"/>
              </a:rPr>
              <a:t>ا</a:t>
            </a:r>
            <a:r>
              <a:rPr lang="ar-SA" b="1" dirty="0">
                <a:solidFill>
                  <a:schemeClr val="bg1"/>
                </a:solidFill>
                <a:latin typeface="Bradley Hand ITC" pitchFamily="66" charset="0"/>
                <a:cs typeface="س رقعة" pitchFamily="2" charset="-78"/>
              </a:rPr>
              <a:t>ل</a:t>
            </a:r>
            <a:r>
              <a:rPr lang="ar-SA" b="1" dirty="0">
                <a:solidFill>
                  <a:schemeClr val="bg1"/>
                </a:solidFill>
                <a:latin typeface="Bradley Hand ITC" pitchFamily="66" charset="0"/>
                <a:cs typeface="س رقعة" pitchFamily="2" charset="-78"/>
              </a:rPr>
              <a:t>نهاي</a:t>
            </a:r>
            <a:r>
              <a:rPr lang="ar-SA" b="1" dirty="0">
                <a:solidFill>
                  <a:schemeClr val="bg1"/>
                </a:solidFill>
                <a:latin typeface="Bradley Hand ITC" pitchFamily="66" charset="0"/>
                <a:cs typeface="س رقعة" pitchFamily="2" charset="-78"/>
              </a:rPr>
              <a:t>ة</a:t>
            </a:r>
            <a:endParaRPr lang="en-US" b="1" dirty="0">
              <a:solidFill>
                <a:schemeClr val="bg1"/>
              </a:solidFill>
              <a:latin typeface="Bradley Hand ITC" pitchFamily="66" charset="0"/>
              <a:cs typeface="س رقعة" pitchFamily="2" charset="-78"/>
            </a:endParaRPr>
          </a:p>
        </p:txBody>
      </p:sp>
      <p:cxnSp>
        <p:nvCxnSpPr>
          <p:cNvPr id="20" name="Straight Arrow Connector 19"/>
          <p:cNvCxnSpPr>
            <a:stCxn id="4" idx="3"/>
            <a:endCxn id="6" idx="1"/>
          </p:cNvCxnSpPr>
          <p:nvPr/>
        </p:nvCxnSpPr>
        <p:spPr>
          <a:xfrm flipV="1">
            <a:off x="2214252" y="2587939"/>
            <a:ext cx="512991" cy="3228"/>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23" name="Straight Arrow Connector 22"/>
          <p:cNvCxnSpPr>
            <a:stCxn id="6" idx="3"/>
            <a:endCxn id="12" idx="1"/>
          </p:cNvCxnSpPr>
          <p:nvPr/>
        </p:nvCxnSpPr>
        <p:spPr>
          <a:xfrm>
            <a:off x="4483167" y="2587939"/>
            <a:ext cx="360408" cy="0"/>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30" name="Straight Arrow Connector 29"/>
          <p:cNvCxnSpPr>
            <a:stCxn id="6" idx="2"/>
            <a:endCxn id="10" idx="0"/>
          </p:cNvCxnSpPr>
          <p:nvPr/>
        </p:nvCxnSpPr>
        <p:spPr>
          <a:xfrm>
            <a:off x="3605205" y="3200400"/>
            <a:ext cx="15957" cy="484354"/>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33" name="Straight Arrow Connector 32"/>
          <p:cNvCxnSpPr>
            <a:stCxn id="14" idx="2"/>
          </p:cNvCxnSpPr>
          <p:nvPr/>
        </p:nvCxnSpPr>
        <p:spPr>
          <a:xfrm>
            <a:off x="1617049" y="1600200"/>
            <a:ext cx="0" cy="375278"/>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37" name="Straight Arrow Connector 36"/>
          <p:cNvCxnSpPr>
            <a:stCxn id="10" idx="2"/>
            <a:endCxn id="16" idx="0"/>
          </p:cNvCxnSpPr>
          <p:nvPr/>
        </p:nvCxnSpPr>
        <p:spPr>
          <a:xfrm flipH="1">
            <a:off x="3612954" y="4839967"/>
            <a:ext cx="8208" cy="570233"/>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40" name="Straight Arrow Connector 39"/>
          <p:cNvCxnSpPr>
            <a:stCxn id="12" idx="3"/>
            <a:endCxn id="8" idx="1"/>
          </p:cNvCxnSpPr>
          <p:nvPr/>
        </p:nvCxnSpPr>
        <p:spPr>
          <a:xfrm>
            <a:off x="6599499" y="2587939"/>
            <a:ext cx="471144" cy="3228"/>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43" name="Straight Arrow Connector 42"/>
          <p:cNvCxnSpPr>
            <a:endCxn id="18" idx="0"/>
          </p:cNvCxnSpPr>
          <p:nvPr/>
        </p:nvCxnSpPr>
        <p:spPr>
          <a:xfrm>
            <a:off x="7728547" y="3200400"/>
            <a:ext cx="0" cy="357794"/>
          </a:xfrm>
          <a:prstGeom prst="straightConnector1">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cxnSp>
        <p:nvCxnSpPr>
          <p:cNvPr id="48" name="Elbow Connector 47"/>
          <p:cNvCxnSpPr>
            <a:stCxn id="12" idx="2"/>
            <a:endCxn id="10" idx="3"/>
          </p:cNvCxnSpPr>
          <p:nvPr/>
        </p:nvCxnSpPr>
        <p:spPr>
          <a:xfrm rot="5400000">
            <a:off x="4498486" y="3039309"/>
            <a:ext cx="1061961" cy="1384143"/>
          </a:xfrm>
          <a:prstGeom prst="bentConnector2">
            <a:avLst/>
          </a:prstGeom>
          <a:ln>
            <a:solidFill>
              <a:schemeClr val="bg1">
                <a:lumMod val="95000"/>
              </a:schemeClr>
            </a:solidFill>
            <a:headEnd type="none"/>
            <a:tailEnd type="arrow"/>
          </a:ln>
          <a:effectLst/>
        </p:spPr>
        <p:style>
          <a:lnRef idx="3">
            <a:schemeClr val="dk1"/>
          </a:lnRef>
          <a:fillRef idx="0">
            <a:schemeClr val="dk1"/>
          </a:fillRef>
          <a:effectRef idx="2">
            <a:schemeClr val="dk1"/>
          </a:effectRef>
          <a:fontRef idx="minor">
            <a:schemeClr val="tx1"/>
          </a:fontRef>
        </p:style>
      </p:cxnSp>
      <p:sp>
        <p:nvSpPr>
          <p:cNvPr id="51" name="TextBox 50"/>
          <p:cNvSpPr txBox="1"/>
          <p:nvPr/>
        </p:nvSpPr>
        <p:spPr>
          <a:xfrm>
            <a:off x="3670649" y="3219640"/>
            <a:ext cx="674412" cy="369332"/>
          </a:xfrm>
          <a:prstGeom prst="rect">
            <a:avLst/>
          </a:prstGeom>
          <a:noFill/>
        </p:spPr>
        <p:txBody>
          <a:bodyPr wrap="square" rtlCol="0">
            <a:spAutoFit/>
          </a:bodyPr>
          <a:lstStyle/>
          <a:p>
            <a:pPr algn="ctr" rtl="1"/>
            <a:r>
              <a:rPr lang="ar-SA" b="1" dirty="0">
                <a:solidFill>
                  <a:schemeClr val="bg1"/>
                </a:solidFill>
                <a:latin typeface="Bradley Hand ITC" pitchFamily="66" charset="0"/>
                <a:cs typeface="س رقعة" pitchFamily="2" charset="-78"/>
              </a:rPr>
              <a:t>لا</a:t>
            </a:r>
            <a:endParaRPr lang="en-US" b="1" dirty="0">
              <a:solidFill>
                <a:schemeClr val="bg1"/>
              </a:solidFill>
              <a:latin typeface="Bradley Hand ITC" pitchFamily="66" charset="0"/>
              <a:cs typeface="س رقعة" pitchFamily="2" charset="-78"/>
            </a:endParaRPr>
          </a:p>
        </p:txBody>
      </p:sp>
      <p:sp>
        <p:nvSpPr>
          <p:cNvPr id="52" name="TextBox 51"/>
          <p:cNvSpPr txBox="1"/>
          <p:nvPr/>
        </p:nvSpPr>
        <p:spPr>
          <a:xfrm>
            <a:off x="5771180" y="3219640"/>
            <a:ext cx="674412" cy="369332"/>
          </a:xfrm>
          <a:prstGeom prst="rect">
            <a:avLst/>
          </a:prstGeom>
          <a:noFill/>
        </p:spPr>
        <p:txBody>
          <a:bodyPr wrap="square" rtlCol="0">
            <a:spAutoFit/>
          </a:bodyPr>
          <a:lstStyle/>
          <a:p>
            <a:pPr algn="ctr" rtl="1"/>
            <a:r>
              <a:rPr lang="ar-SA" b="1" dirty="0">
                <a:solidFill>
                  <a:schemeClr val="bg1"/>
                </a:solidFill>
                <a:latin typeface="Bradley Hand ITC" pitchFamily="66" charset="0"/>
                <a:cs typeface="س رقعة" pitchFamily="2" charset="-78"/>
              </a:rPr>
              <a:t>لا</a:t>
            </a:r>
            <a:endParaRPr lang="en-US" b="1" dirty="0">
              <a:solidFill>
                <a:schemeClr val="bg1"/>
              </a:solidFill>
              <a:latin typeface="Bradley Hand ITC" pitchFamily="66" charset="0"/>
              <a:cs typeface="س رقعة" pitchFamily="2" charset="-78"/>
            </a:endParaRPr>
          </a:p>
        </p:txBody>
      </p:sp>
      <p:sp>
        <p:nvSpPr>
          <p:cNvPr id="54" name="TextBox 53"/>
          <p:cNvSpPr txBox="1"/>
          <p:nvPr/>
        </p:nvSpPr>
        <p:spPr>
          <a:xfrm>
            <a:off x="4345061" y="2234337"/>
            <a:ext cx="674412" cy="369332"/>
          </a:xfrm>
          <a:prstGeom prst="rect">
            <a:avLst/>
          </a:prstGeom>
          <a:noFill/>
        </p:spPr>
        <p:txBody>
          <a:bodyPr wrap="square" rtlCol="0">
            <a:spAutoFit/>
          </a:bodyPr>
          <a:lstStyle/>
          <a:p>
            <a:pPr algn="ctr" rtl="1"/>
            <a:r>
              <a:rPr lang="ar-SA" b="1" dirty="0">
                <a:solidFill>
                  <a:schemeClr val="bg1"/>
                </a:solidFill>
                <a:latin typeface="Bradley Hand ITC" pitchFamily="66" charset="0"/>
                <a:cs typeface="س رقعة" pitchFamily="2" charset="-78"/>
              </a:rPr>
              <a:t>نعم</a:t>
            </a:r>
            <a:endParaRPr lang="en-US" b="1" dirty="0">
              <a:solidFill>
                <a:schemeClr val="bg1"/>
              </a:solidFill>
              <a:latin typeface="Bradley Hand ITC" pitchFamily="66" charset="0"/>
              <a:cs typeface="س رقعة" pitchFamily="2" charset="-78"/>
            </a:endParaRPr>
          </a:p>
        </p:txBody>
      </p:sp>
      <p:sp>
        <p:nvSpPr>
          <p:cNvPr id="55" name="TextBox 54"/>
          <p:cNvSpPr txBox="1"/>
          <p:nvPr/>
        </p:nvSpPr>
        <p:spPr>
          <a:xfrm>
            <a:off x="6510488" y="2249835"/>
            <a:ext cx="674412" cy="369332"/>
          </a:xfrm>
          <a:prstGeom prst="rect">
            <a:avLst/>
          </a:prstGeom>
          <a:noFill/>
        </p:spPr>
        <p:txBody>
          <a:bodyPr wrap="square" rtlCol="0">
            <a:spAutoFit/>
          </a:bodyPr>
          <a:lstStyle/>
          <a:p>
            <a:pPr algn="ctr" rtl="1"/>
            <a:r>
              <a:rPr lang="ar-SA" b="1" dirty="0">
                <a:solidFill>
                  <a:schemeClr val="bg1"/>
                </a:solidFill>
                <a:latin typeface="Bradley Hand ITC" pitchFamily="66" charset="0"/>
                <a:cs typeface="س رقعة" pitchFamily="2" charset="-78"/>
              </a:rPr>
              <a:t>نعم</a:t>
            </a:r>
            <a:endParaRPr lang="en-US" b="1" dirty="0">
              <a:solidFill>
                <a:schemeClr val="bg1"/>
              </a:solidFill>
              <a:latin typeface="Bradley Hand ITC" pitchFamily="66" charset="0"/>
              <a:cs typeface="س رقعة" pitchFamily="2" charset="-78"/>
            </a:endParaRPr>
          </a:p>
        </p:txBody>
      </p:sp>
      <p:sp>
        <p:nvSpPr>
          <p:cNvPr id="56" name="TextBox 55"/>
          <p:cNvSpPr txBox="1"/>
          <p:nvPr/>
        </p:nvSpPr>
        <p:spPr>
          <a:xfrm rot="21361976">
            <a:off x="3950992" y="557458"/>
            <a:ext cx="3817576" cy="954107"/>
          </a:xfrm>
          <a:prstGeom prst="rect">
            <a:avLst/>
          </a:prstGeom>
          <a:noFill/>
        </p:spPr>
        <p:txBody>
          <a:bodyPr wrap="square" rtlCol="0">
            <a:spAutoFit/>
          </a:bodyPr>
          <a:lstStyle/>
          <a:p>
            <a:pPr algn="ctr" rtl="1"/>
            <a:r>
              <a:rPr lang="ar-SA" sz="3200" b="1" dirty="0" smtClean="0">
                <a:solidFill>
                  <a:schemeClr val="bg1"/>
                </a:solidFill>
                <a:latin typeface="Eraser" pitchFamily="2" charset="0"/>
                <a:cs typeface="س رقعة" pitchFamily="2" charset="-78"/>
              </a:rPr>
              <a:t>مثال</a:t>
            </a:r>
            <a:endParaRPr lang="en-US" sz="3200" b="1" dirty="0" smtClean="0">
              <a:solidFill>
                <a:schemeClr val="bg1"/>
              </a:solidFill>
              <a:latin typeface="Eraser" pitchFamily="2" charset="0"/>
              <a:cs typeface="س رقعة" pitchFamily="2" charset="-78"/>
            </a:endParaRPr>
          </a:p>
          <a:p>
            <a:pPr algn="ctr" rtl="1"/>
            <a:r>
              <a:rPr lang="ar-SA" sz="2400" b="1" dirty="0" smtClean="0">
                <a:solidFill>
                  <a:schemeClr val="bg1"/>
                </a:solidFill>
                <a:latin typeface="Bradley Hand ITC" pitchFamily="66" charset="0"/>
                <a:cs typeface="س رقعة" pitchFamily="2" charset="-78"/>
              </a:rPr>
              <a:t>طلب صداقة على </a:t>
            </a:r>
            <a:r>
              <a:rPr lang="ar-SA" sz="2400" b="1" dirty="0">
                <a:solidFill>
                  <a:schemeClr val="bg1"/>
                </a:solidFill>
                <a:latin typeface="Bradley Hand ITC" pitchFamily="66" charset="0"/>
                <a:cs typeface="س رقعة" pitchFamily="2" charset="-78"/>
              </a:rPr>
              <a:t>الفيس بوك </a:t>
            </a:r>
            <a:endParaRPr lang="en-US" sz="2400" b="1" dirty="0">
              <a:solidFill>
                <a:schemeClr val="bg1"/>
              </a:solidFill>
              <a:latin typeface="Bradley Hand ITC" pitchFamily="66" charset="0"/>
              <a:cs typeface="س رقعة" pitchFamily="2" charset="-78"/>
            </a:endParaRPr>
          </a:p>
        </p:txBody>
      </p:sp>
    </p:spTree>
    <p:extLst>
      <p:ext uri="{BB962C8B-B14F-4D97-AF65-F5344CB8AC3E}">
        <p14:creationId xmlns:p14="http://schemas.microsoft.com/office/powerpoint/2010/main" val="87267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900"/>
                                        <p:tgtEl>
                                          <p:spTgt spid="14"/>
                                        </p:tgtEl>
                                      </p:cBhvr>
                                    </p:animEffect>
                                  </p:childTnLst>
                                </p:cTn>
                              </p:par>
                            </p:childTnLst>
                          </p:cTn>
                        </p:par>
                        <p:par>
                          <p:cTn id="8" fill="hold">
                            <p:stCondLst>
                              <p:cond delay="900"/>
                            </p:stCondLst>
                            <p:childTnLst>
                              <p:par>
                                <p:cTn id="9" presetID="10" presetClass="entr" presetSubtype="0" fill="hold" grpId="0" nodeType="afterEffect">
                                  <p:stCondLst>
                                    <p:cond delay="0"/>
                                  </p:stCondLst>
                                  <p:iterate type="lt">
                                    <p:tmPct val="5000"/>
                                  </p:iterate>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55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300"/>
                                        <p:tgtEl>
                                          <p:spTgt spid="33"/>
                                        </p:tgtEl>
                                      </p:cBhvr>
                                    </p:animEffect>
                                  </p:childTnLst>
                                </p:cTn>
                              </p:par>
                              <p:par>
                                <p:cTn id="16" presetID="21"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900"/>
                                        <p:tgtEl>
                                          <p:spTgt spid="4"/>
                                        </p:tgtEl>
                                      </p:cBhvr>
                                    </p:animEffect>
                                  </p:childTnLst>
                                </p:cTn>
                              </p:par>
                            </p:childTnLst>
                          </p:cTn>
                        </p:par>
                        <p:par>
                          <p:cTn id="19" fill="hold">
                            <p:stCondLst>
                              <p:cond delay="2450"/>
                            </p:stCondLst>
                            <p:childTnLst>
                              <p:par>
                                <p:cTn id="20" presetID="10" presetClass="entr" presetSubtype="0" fill="hold" grpId="0" nodeType="afterEffect">
                                  <p:stCondLst>
                                    <p:cond delay="0"/>
                                  </p:stCondLst>
                                  <p:iterate type="lt">
                                    <p:tmPct val="4444"/>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par>
                          <p:cTn id="23" fill="hold">
                            <p:stCondLst>
                              <p:cond delay="3194"/>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3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900"/>
                                        <p:tgtEl>
                                          <p:spTgt spid="6"/>
                                        </p:tgtEl>
                                      </p:cBhvr>
                                    </p:animEffect>
                                  </p:childTnLst>
                                </p:cTn>
                              </p:par>
                            </p:childTnLst>
                          </p:cTn>
                        </p:par>
                        <p:par>
                          <p:cTn id="32" fill="hold">
                            <p:stCondLst>
                              <p:cond delay="900"/>
                            </p:stCondLst>
                            <p:childTnLst>
                              <p:par>
                                <p:cTn id="33" presetID="10" presetClass="entr" presetSubtype="0" fill="hold" grpId="0" nodeType="afterEffect">
                                  <p:stCondLst>
                                    <p:cond delay="0"/>
                                  </p:stCondLst>
                                  <p:iterate type="lt">
                                    <p:tmPct val="6667"/>
                                  </p:iterate>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1733"/>
                            </p:stCondLst>
                            <p:childTnLst>
                              <p:par>
                                <p:cTn id="37" presetID="22" presetClass="entr" presetSubtype="8"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300"/>
                                        <p:tgtEl>
                                          <p:spTgt spid="30"/>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900"/>
                                        <p:tgtEl>
                                          <p:spTgt spid="10"/>
                                        </p:tgtEl>
                                      </p:cBhvr>
                                    </p:animEffect>
                                  </p:childTnLst>
                                </p:cTn>
                              </p:par>
                            </p:childTnLst>
                          </p:cTn>
                        </p:par>
                        <p:par>
                          <p:cTn id="47" fill="hold">
                            <p:stCondLst>
                              <p:cond delay="900"/>
                            </p:stCondLst>
                            <p:childTnLst>
                              <p:par>
                                <p:cTn id="48" presetID="10" presetClass="entr" presetSubtype="0" fill="hold" grpId="0" nodeType="afterEffect">
                                  <p:stCondLst>
                                    <p:cond delay="0"/>
                                  </p:stCondLst>
                                  <p:iterate type="lt">
                                    <p:tmPct val="5185"/>
                                  </p:iterate>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1633"/>
                            </p:stCondLst>
                            <p:childTnLst>
                              <p:par>
                                <p:cTn id="52" presetID="22" presetClass="entr" presetSubtype="8"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left)">
                                      <p:cBhvr>
                                        <p:cTn id="54" dur="300"/>
                                        <p:tgtEl>
                                          <p:spTgt spid="37"/>
                                        </p:tgtEl>
                                      </p:cBhvr>
                                    </p:animEffect>
                                  </p:childTnLst>
                                </p:cTn>
                              </p:par>
                              <p:par>
                                <p:cTn id="55" presetID="21" presetClass="entr" presetSubtype="1"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heel(1)">
                                      <p:cBhvr>
                                        <p:cTn id="57" dur="900"/>
                                        <p:tgtEl>
                                          <p:spTgt spid="16"/>
                                        </p:tgtEl>
                                      </p:cBhvr>
                                    </p:animEffect>
                                  </p:childTnLst>
                                </p:cTn>
                              </p:par>
                            </p:childTnLst>
                          </p:cTn>
                        </p:par>
                        <p:par>
                          <p:cTn id="58" fill="hold">
                            <p:stCondLst>
                              <p:cond delay="2533"/>
                            </p:stCondLst>
                            <p:childTnLst>
                              <p:par>
                                <p:cTn id="59" presetID="10" presetClass="entr" presetSubtype="0" fill="hold" grpId="0" nodeType="afterEffect">
                                  <p:stCondLst>
                                    <p:cond delay="0"/>
                                  </p:stCondLst>
                                  <p:iterate type="lt">
                                    <p:tmPct val="5000"/>
                                  </p:iterate>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childTnLst>
                                </p:cTn>
                              </p:par>
                            </p:childTnLst>
                          </p:cTn>
                        </p:par>
                        <p:par>
                          <p:cTn id="66" fill="hold">
                            <p:stCondLst>
                              <p:cond delay="0"/>
                            </p:stCondLst>
                            <p:childTnLst>
                              <p:par>
                                <p:cTn id="67" presetID="22" presetClass="entr" presetSubtype="8" fill="hold"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left)">
                                      <p:cBhvr>
                                        <p:cTn id="69" dur="300"/>
                                        <p:tgtEl>
                                          <p:spTgt spid="23"/>
                                        </p:tgtEl>
                                      </p:cBhvr>
                                    </p:animEffect>
                                  </p:childTnLst>
                                </p:cTn>
                              </p:par>
                              <p:par>
                                <p:cTn id="70" presetID="21" presetClass="entr" presetSubtype="1" fill="hold"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heel(1)">
                                      <p:cBhvr>
                                        <p:cTn id="72" dur="900"/>
                                        <p:tgtEl>
                                          <p:spTgt spid="12"/>
                                        </p:tgtEl>
                                      </p:cBhvr>
                                    </p:animEffect>
                                  </p:childTnLst>
                                </p:cTn>
                              </p:par>
                            </p:childTnLst>
                          </p:cTn>
                        </p:par>
                        <p:par>
                          <p:cTn id="73" fill="hold">
                            <p:stCondLst>
                              <p:cond delay="900"/>
                            </p:stCondLst>
                            <p:childTnLst>
                              <p:par>
                                <p:cTn id="74" presetID="10" presetClass="entr" presetSubtype="0" fill="hold" grpId="0" nodeType="afterEffect">
                                  <p:stCondLst>
                                    <p:cond delay="0"/>
                                  </p:stCondLst>
                                  <p:iterate type="lt">
                                    <p:tmPct val="6667"/>
                                  </p:iterate>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par>
                          <p:cTn id="77" fill="hold">
                            <p:stCondLst>
                              <p:cond delay="1833"/>
                            </p:stCondLst>
                            <p:childTnLst>
                              <p:par>
                                <p:cTn id="78" presetID="22" presetClass="entr" presetSubtype="1"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up)">
                                      <p:cBhvr>
                                        <p:cTn id="80" dur="500"/>
                                        <p:tgtEl>
                                          <p:spTgt spid="48"/>
                                        </p:tgtEl>
                                      </p:cBhvr>
                                    </p:animEffect>
                                  </p:childTnLst>
                                </p:cTn>
                              </p:par>
                              <p:par>
                                <p:cTn id="81" presetID="1" presetClass="entr" presetSubtype="0"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300"/>
                                        <p:tgtEl>
                                          <p:spTgt spid="40"/>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childTnLst>
                                </p:cTn>
                              </p:par>
                              <p:par>
                                <p:cTn id="90" presetID="21" presetClass="entr" presetSubtype="1" fill="hold"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heel(1)">
                                      <p:cBhvr>
                                        <p:cTn id="92" dur="900"/>
                                        <p:tgtEl>
                                          <p:spTgt spid="8"/>
                                        </p:tgtEl>
                                      </p:cBhvr>
                                    </p:animEffect>
                                  </p:childTnLst>
                                </p:cTn>
                              </p:par>
                            </p:childTnLst>
                          </p:cTn>
                        </p:par>
                        <p:par>
                          <p:cTn id="93" fill="hold">
                            <p:stCondLst>
                              <p:cond delay="900"/>
                            </p:stCondLst>
                            <p:childTnLst>
                              <p:par>
                                <p:cTn id="94" presetID="10" presetClass="entr" presetSubtype="0" fill="hold" grpId="0" nodeType="afterEffect">
                                  <p:stCondLst>
                                    <p:cond delay="0"/>
                                  </p:stCondLst>
                                  <p:iterate type="lt">
                                    <p:tmPct val="4444"/>
                                  </p:iterate>
                                  <p:childTnLst>
                                    <p:set>
                                      <p:cBhvr>
                                        <p:cTn id="95" dur="1" fill="hold">
                                          <p:stCondLst>
                                            <p:cond delay="0"/>
                                          </p:stCondLst>
                                        </p:cTn>
                                        <p:tgtEl>
                                          <p:spTgt spid="9"/>
                                        </p:tgtEl>
                                        <p:attrNameLst>
                                          <p:attrName>style.visibility</p:attrName>
                                        </p:attrNameLst>
                                      </p:cBhvr>
                                      <p:to>
                                        <p:strVal val="visible"/>
                                      </p:to>
                                    </p:set>
                                    <p:animEffect transition="in" filter="fade">
                                      <p:cBhvr>
                                        <p:cTn id="96" dur="500"/>
                                        <p:tgtEl>
                                          <p:spTgt spid="9"/>
                                        </p:tgtEl>
                                      </p:cBhvr>
                                    </p:animEffect>
                                  </p:childTnLst>
                                </p:cTn>
                              </p:par>
                            </p:childTnLst>
                          </p:cTn>
                        </p:par>
                        <p:par>
                          <p:cTn id="97" fill="hold">
                            <p:stCondLst>
                              <p:cond delay="1844"/>
                            </p:stCondLst>
                            <p:childTnLst>
                              <p:par>
                                <p:cTn id="98" presetID="22" presetClass="entr" presetSubtype="8" fill="hold"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wipe(left)">
                                      <p:cBhvr>
                                        <p:cTn id="100" dur="300"/>
                                        <p:tgtEl>
                                          <p:spTgt spid="43"/>
                                        </p:tgtEl>
                                      </p:cBhvr>
                                    </p:animEffect>
                                  </p:childTnLst>
                                </p:cTn>
                              </p:par>
                              <p:par>
                                <p:cTn id="101" presetID="21" presetClass="entr" presetSubtype="1"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heel(1)">
                                      <p:cBhvr>
                                        <p:cTn id="103" dur="900"/>
                                        <p:tgtEl>
                                          <p:spTgt spid="18"/>
                                        </p:tgtEl>
                                      </p:cBhvr>
                                    </p:animEffect>
                                  </p:childTnLst>
                                </p:cTn>
                              </p:par>
                            </p:childTnLst>
                          </p:cTn>
                        </p:par>
                        <p:par>
                          <p:cTn id="104" fill="hold">
                            <p:stCondLst>
                              <p:cond delay="2744"/>
                            </p:stCondLst>
                            <p:childTnLst>
                              <p:par>
                                <p:cTn id="105" presetID="10" presetClass="entr" presetSubtype="0" fill="hold" grpId="0" nodeType="afterEffect">
                                  <p:stCondLst>
                                    <p:cond delay="0"/>
                                  </p:stCondLst>
                                  <p:iterate type="lt">
                                    <p:tmPct val="5000"/>
                                  </p:iterate>
                                  <p:childTnLst>
                                    <p:set>
                                      <p:cBhvr>
                                        <p:cTn id="106" dur="1" fill="hold">
                                          <p:stCondLst>
                                            <p:cond delay="0"/>
                                          </p:stCondLst>
                                        </p:cTn>
                                        <p:tgtEl>
                                          <p:spTgt spid="19"/>
                                        </p:tgtEl>
                                        <p:attrNameLst>
                                          <p:attrName>style.visibility</p:attrName>
                                        </p:attrNameLst>
                                      </p:cBhvr>
                                      <p:to>
                                        <p:strVal val="visible"/>
                                      </p:to>
                                    </p:set>
                                    <p:animEffect transition="in" filter="fade">
                                      <p:cBhvr>
                                        <p:cTn id="10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P spid="51" grpId="0"/>
      <p:bldP spid="52" grpId="0"/>
      <p:bldP spid="54" grpId="0"/>
      <p:bldP spid="55"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flowchart_doodles_9511</Template>
  <TotalTime>341</TotalTime>
  <Words>439</Words>
  <Application>Microsoft Office PowerPoint</Application>
  <PresentationFormat>عرض على الشاشة (3:4)‏</PresentationFormat>
  <Paragraphs>92</Paragraphs>
  <Slides>13</Slides>
  <Notes>1</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نسق Office</vt:lpstr>
      <vt:lpstr>كيفية اعداد خرائط التدفق</vt:lpstr>
      <vt:lpstr>عرض تقديمي في PowerPoint</vt:lpstr>
      <vt:lpstr>عرض تقديمي في PowerPoint</vt:lpstr>
      <vt:lpstr>استخدامات خرائط التدفق</vt:lpstr>
      <vt:lpstr>خطوات تصميم خريطة التدفق</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جمع واعداد المدرب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AYMAN</dc:creator>
  <cp:lastModifiedBy>AYMAN</cp:lastModifiedBy>
  <cp:revision>21</cp:revision>
  <dcterms:created xsi:type="dcterms:W3CDTF">2015-01-03T10:42:52Z</dcterms:created>
  <dcterms:modified xsi:type="dcterms:W3CDTF">2015-01-03T16:23:55Z</dcterms:modified>
</cp:coreProperties>
</file>